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0"/>
  </p:notesMasterIdLst>
  <p:sldIdLst>
    <p:sldId id="256" r:id="rId2"/>
    <p:sldId id="310" r:id="rId3"/>
    <p:sldId id="307" r:id="rId4"/>
    <p:sldId id="311" r:id="rId5"/>
    <p:sldId id="312" r:id="rId6"/>
    <p:sldId id="313" r:id="rId7"/>
    <p:sldId id="314" r:id="rId8"/>
    <p:sldId id="315" r:id="rId9"/>
    <p:sldId id="317" r:id="rId10"/>
    <p:sldId id="316" r:id="rId11"/>
    <p:sldId id="321" r:id="rId12"/>
    <p:sldId id="322" r:id="rId13"/>
    <p:sldId id="318" r:id="rId14"/>
    <p:sldId id="319" r:id="rId15"/>
    <p:sldId id="323" r:id="rId16"/>
    <p:sldId id="324" r:id="rId17"/>
    <p:sldId id="326" r:id="rId18"/>
    <p:sldId id="325" r:id="rId19"/>
    <p:sldId id="327" r:id="rId20"/>
    <p:sldId id="331" r:id="rId21"/>
    <p:sldId id="328" r:id="rId22"/>
    <p:sldId id="334" r:id="rId23"/>
    <p:sldId id="335" r:id="rId24"/>
    <p:sldId id="336" r:id="rId25"/>
    <p:sldId id="333" r:id="rId26"/>
    <p:sldId id="329" r:id="rId27"/>
    <p:sldId id="330" r:id="rId28"/>
    <p:sldId id="33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met Fatih ERKOÇ" initials="MFE" lastIdx="1" clrIdx="0">
    <p:extLst>
      <p:ext uri="{19B8F6BF-5375-455C-9EA6-DF929625EA0E}">
        <p15:presenceInfo xmlns:p15="http://schemas.microsoft.com/office/powerpoint/2012/main" userId="e7f4feb1730cea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ema Uygulanmış Stil 1 - Vurgu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81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8E58C-2FD0-4BC2-8F18-8D424E9987E9}" type="datetimeFigureOut">
              <a:rPr lang="tr-TR" smtClean="0"/>
              <a:t>13.11.2020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55153-FC95-40EE-9871-121828410A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860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comp/intel.ht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omputerhope.com/jargon/m/mhz.htm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687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493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7090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7312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7124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1922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018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9547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0753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3774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773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332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724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345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7575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5791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5135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4683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1685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5723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2967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184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6259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5604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released the Pentium processor on March 22, 1993. The processor was a 60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MHz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processor, incorporates 3.1 million transistors and sells for $878.00.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9881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7257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250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29765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6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42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28320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2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76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300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874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33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515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794848" y="2324946"/>
            <a:ext cx="8602302" cy="2098226"/>
          </a:xfrm>
        </p:spPr>
        <p:txBody>
          <a:bodyPr/>
          <a:lstStyle/>
          <a:p>
            <a:r>
              <a:rPr lang="tr-TR" sz="6800" dirty="0"/>
              <a:t>CATEGORIES OF PERSONAL COMPUTER HARDWARE CONT.  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680163" y="4533054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BTO1052</a:t>
            </a:r>
            <a:r>
              <a:rPr lang="tr-TR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cap="none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tr-TR" cap="none" dirty="0">
                <a:latin typeface="Arial" panose="020B0604020202020204" pitchFamily="34" charset="0"/>
                <a:cs typeface="Arial" panose="020B0604020202020204" pitchFamily="34" charset="0"/>
              </a:rPr>
              <a:t> Hardware</a:t>
            </a:r>
          </a:p>
          <a:p>
            <a:r>
              <a:rPr lang="tr-TR" cap="none" dirty="0" err="1"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tr-TR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6-7</a:t>
            </a:r>
            <a:endParaRPr lang="tr-TR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cap="none" dirty="0">
                <a:latin typeface="Arial" panose="020B0604020202020204" pitchFamily="34" charset="0"/>
                <a:cs typeface="Arial" panose="020B0604020202020204" pitchFamily="34" charset="0"/>
              </a:rPr>
              <a:t>Dr. M. Fatih ERKOÇ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8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/>
              <a:t>CPU </a:t>
            </a:r>
            <a:r>
              <a:rPr lang="tr-TR" cap="none" dirty="0" err="1"/>
              <a:t>History</a:t>
            </a:r>
            <a:r>
              <a:rPr lang="tr-TR" cap="none" dirty="0"/>
              <a:t>…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309162"/>
            <a:ext cx="9905999" cy="5250426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Intel released the first desktop processor with 18 cores, the Core i9-7980X, in September 2017. </a:t>
            </a:r>
            <a:endParaRPr lang="tr-TR" sz="2400" dirty="0">
              <a:solidFill>
                <a:schemeClr val="tx1"/>
              </a:solidFill>
            </a:endParaRPr>
          </a:p>
          <a:p>
            <a:pPr algn="just"/>
            <a:endParaRPr lang="tr-TR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It runs at 2.6 GHZ </a:t>
            </a:r>
            <a:endParaRPr lang="tr-TR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24.75 MB L3 cache</a:t>
            </a:r>
            <a:r>
              <a:rPr lang="tr-TR" sz="24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tr-TR" sz="2400" dirty="0" err="1">
                <a:solidFill>
                  <a:schemeClr val="tx1"/>
                </a:solidFill>
              </a:rPr>
              <a:t>We</a:t>
            </a:r>
            <a:r>
              <a:rPr lang="tr-TR" sz="2400" dirty="0">
                <a:solidFill>
                  <a:schemeClr val="tx1"/>
                </a:solidFill>
              </a:rPr>
              <a:t> can </a:t>
            </a:r>
            <a:r>
              <a:rPr lang="tr-TR" sz="2400" dirty="0" err="1">
                <a:solidFill>
                  <a:schemeClr val="tx1"/>
                </a:solidFill>
              </a:rPr>
              <a:t>estimate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that</a:t>
            </a:r>
            <a:r>
              <a:rPr lang="tr-TR" sz="2400" dirty="0">
                <a:solidFill>
                  <a:schemeClr val="tx1"/>
                </a:solidFill>
              </a:rPr>
              <a:t> it has 7 </a:t>
            </a:r>
            <a:r>
              <a:rPr lang="tr-TR" sz="2400" dirty="0" err="1">
                <a:solidFill>
                  <a:schemeClr val="tx1"/>
                </a:solidFill>
              </a:rPr>
              <a:t>billion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transistors</a:t>
            </a:r>
            <a:r>
              <a:rPr lang="tr-TR" sz="2400" dirty="0">
                <a:solidFill>
                  <a:schemeClr val="tx1"/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tr-TR" sz="2400" dirty="0" err="1">
                <a:solidFill>
                  <a:schemeClr val="tx1"/>
                </a:solidFill>
              </a:rPr>
              <a:t>based</a:t>
            </a:r>
            <a:r>
              <a:rPr lang="tr-TR" sz="2400" dirty="0">
                <a:solidFill>
                  <a:schemeClr val="tx1"/>
                </a:solidFill>
              </a:rPr>
              <a:t> on model </a:t>
            </a:r>
            <a:r>
              <a:rPr lang="tr-TR" sz="2400" dirty="0" err="1">
                <a:solidFill>
                  <a:schemeClr val="tx1"/>
                </a:solidFill>
              </a:rPr>
              <a:t>number</a:t>
            </a:r>
            <a:r>
              <a:rPr lang="tr-TR" sz="2400" dirty="0">
                <a:solidFill>
                  <a:schemeClr val="tx1"/>
                </a:solidFill>
              </a:rPr>
              <a:t> (79xx).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471" y="2382144"/>
            <a:ext cx="4346852" cy="43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9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/>
              <a:t>AMD </a:t>
            </a:r>
            <a:r>
              <a:rPr lang="tr-TR" cap="none" dirty="0" err="1"/>
              <a:t>Processors</a:t>
            </a:r>
            <a:endParaRPr lang="en-US" cap="none" dirty="0"/>
          </a:p>
        </p:txBody>
      </p:sp>
      <p:graphicFrame>
        <p:nvGraphicFramePr>
          <p:cNvPr id="7" name="Tablo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830272"/>
              </p:ext>
            </p:extLst>
          </p:nvPr>
        </p:nvGraphicFramePr>
        <p:xfrm>
          <a:off x="900332" y="2025748"/>
          <a:ext cx="10894790" cy="28320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78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8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8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200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400" dirty="0">
                          <a:effectLst/>
                        </a:rPr>
                        <a:t>K6-2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K6-III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Athlon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Duron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Athlon</a:t>
                      </a:r>
                      <a:r>
                        <a:rPr lang="tr-TR" sz="2400" dirty="0">
                          <a:effectLst/>
                        </a:rPr>
                        <a:t> XP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400" dirty="0" err="1">
                          <a:effectLst/>
                        </a:rPr>
                        <a:t>Sempron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Athlon</a:t>
                      </a:r>
                      <a:r>
                        <a:rPr lang="tr-TR" sz="2400" dirty="0">
                          <a:effectLst/>
                        </a:rPr>
                        <a:t> 64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Mobile </a:t>
                      </a:r>
                      <a:r>
                        <a:rPr lang="tr-TR" sz="2400" dirty="0" err="1">
                          <a:effectLst/>
                        </a:rPr>
                        <a:t>Athlon</a:t>
                      </a:r>
                      <a:r>
                        <a:rPr lang="tr-TR" sz="2400" dirty="0">
                          <a:effectLst/>
                        </a:rPr>
                        <a:t> 64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Athlon</a:t>
                      </a:r>
                      <a:r>
                        <a:rPr lang="tr-TR" sz="2400" dirty="0">
                          <a:effectLst/>
                        </a:rPr>
                        <a:t> XP-M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Athlon</a:t>
                      </a:r>
                      <a:r>
                        <a:rPr lang="tr-TR" sz="2400" dirty="0">
                          <a:effectLst/>
                        </a:rPr>
                        <a:t> 64 FX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400" dirty="0" err="1">
                          <a:effectLst/>
                        </a:rPr>
                        <a:t>Turion</a:t>
                      </a:r>
                      <a:r>
                        <a:rPr lang="tr-TR" sz="2400" dirty="0">
                          <a:effectLst/>
                        </a:rPr>
                        <a:t> 64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Athlon</a:t>
                      </a:r>
                      <a:r>
                        <a:rPr lang="tr-TR" sz="2400" dirty="0">
                          <a:effectLst/>
                        </a:rPr>
                        <a:t> 64 X2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Turion</a:t>
                      </a:r>
                      <a:r>
                        <a:rPr lang="tr-TR" sz="2400" dirty="0">
                          <a:effectLst/>
                        </a:rPr>
                        <a:t> 64 X2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Phenom</a:t>
                      </a:r>
                      <a:r>
                        <a:rPr lang="tr-TR" sz="2400" dirty="0">
                          <a:effectLst/>
                        </a:rPr>
                        <a:t> FX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Phenom</a:t>
                      </a:r>
                      <a:r>
                        <a:rPr lang="tr-TR" sz="2400" dirty="0">
                          <a:effectLst/>
                        </a:rPr>
                        <a:t> X4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400" dirty="0" err="1">
                          <a:effectLst/>
                        </a:rPr>
                        <a:t>Phenom</a:t>
                      </a:r>
                      <a:r>
                        <a:rPr lang="tr-TR" sz="2400" dirty="0">
                          <a:effectLst/>
                        </a:rPr>
                        <a:t> X3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Athlon</a:t>
                      </a:r>
                      <a:r>
                        <a:rPr lang="tr-TR" sz="2400" dirty="0">
                          <a:effectLst/>
                        </a:rPr>
                        <a:t> 6-series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Athlon</a:t>
                      </a:r>
                      <a:r>
                        <a:rPr lang="tr-TR" sz="2400" dirty="0">
                          <a:effectLst/>
                        </a:rPr>
                        <a:t> 4-series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Athlon</a:t>
                      </a:r>
                      <a:r>
                        <a:rPr lang="tr-TR" sz="2400" dirty="0">
                          <a:effectLst/>
                        </a:rPr>
                        <a:t> X2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Phenom</a:t>
                      </a:r>
                      <a:r>
                        <a:rPr lang="tr-TR" sz="2400" dirty="0">
                          <a:effectLst/>
                        </a:rPr>
                        <a:t> II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400" dirty="0" err="1">
                          <a:effectLst/>
                        </a:rPr>
                        <a:t>Athlon</a:t>
                      </a:r>
                      <a:r>
                        <a:rPr lang="tr-TR" sz="2400" dirty="0">
                          <a:effectLst/>
                        </a:rPr>
                        <a:t> II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E2 </a:t>
                      </a:r>
                      <a:r>
                        <a:rPr lang="tr-TR" sz="2400" dirty="0" err="1">
                          <a:effectLst/>
                        </a:rPr>
                        <a:t>series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A4 </a:t>
                      </a:r>
                      <a:r>
                        <a:rPr lang="tr-TR" sz="2400" dirty="0" err="1">
                          <a:effectLst/>
                        </a:rPr>
                        <a:t>series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A6 </a:t>
                      </a:r>
                      <a:r>
                        <a:rPr lang="tr-TR" sz="2400" dirty="0" err="1">
                          <a:effectLst/>
                        </a:rPr>
                        <a:t>series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A8 </a:t>
                      </a:r>
                      <a:r>
                        <a:rPr lang="tr-TR" sz="2400" dirty="0" err="1">
                          <a:effectLst/>
                        </a:rPr>
                        <a:t>series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A10 </a:t>
                      </a:r>
                      <a:r>
                        <a:rPr lang="tr-TR" sz="2400" dirty="0" err="1">
                          <a:effectLst/>
                        </a:rPr>
                        <a:t>series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14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/>
              <a:t>Intel </a:t>
            </a:r>
            <a:r>
              <a:rPr lang="tr-TR" cap="none" dirty="0" err="1"/>
              <a:t>Processors</a:t>
            </a:r>
            <a:endParaRPr lang="en-US" cap="none" dirty="0"/>
          </a:p>
        </p:txBody>
      </p:sp>
      <p:graphicFrame>
        <p:nvGraphicFramePr>
          <p:cNvPr id="7" name="Tablo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179114"/>
              </p:ext>
            </p:extLst>
          </p:nvPr>
        </p:nvGraphicFramePr>
        <p:xfrm>
          <a:off x="844061" y="1955410"/>
          <a:ext cx="11043930" cy="39143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08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8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8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43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400" dirty="0">
                          <a:effectLst/>
                        </a:rPr>
                        <a:t>4004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8080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8086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8087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8088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80286 (286)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80386 (386)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80486 (486)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400" dirty="0">
                          <a:effectLst/>
                        </a:rPr>
                        <a:t>Pentium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Pentium</a:t>
                      </a:r>
                      <a:r>
                        <a:rPr lang="tr-TR" sz="2400" dirty="0">
                          <a:effectLst/>
                        </a:rPr>
                        <a:t> w/ MMX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Pentium Pro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Pentium II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Celeron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Pentium III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Pentium M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Celeron</a:t>
                      </a:r>
                      <a:r>
                        <a:rPr lang="tr-TR" sz="2400" dirty="0">
                          <a:effectLst/>
                        </a:rPr>
                        <a:t> M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400" dirty="0">
                          <a:effectLst/>
                        </a:rPr>
                        <a:t>Pentium 4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Mobile Pentium 4-M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>
                          <a:effectLst/>
                        </a:rPr>
                        <a:t>Pentium D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400" dirty="0">
                          <a:effectLst/>
                        </a:rPr>
                        <a:t>Pentium Extreme Edition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Core</a:t>
                      </a:r>
                      <a:r>
                        <a:rPr lang="tr-TR" sz="2400" dirty="0">
                          <a:effectLst/>
                        </a:rPr>
                        <a:t> </a:t>
                      </a:r>
                      <a:r>
                        <a:rPr lang="tr-TR" sz="2400" dirty="0" err="1">
                          <a:effectLst/>
                        </a:rPr>
                        <a:t>Duo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Core</a:t>
                      </a:r>
                      <a:r>
                        <a:rPr lang="tr-TR" sz="2400" dirty="0">
                          <a:effectLst/>
                        </a:rPr>
                        <a:t> 2 </a:t>
                      </a:r>
                      <a:r>
                        <a:rPr lang="tr-TR" sz="2400" dirty="0" err="1">
                          <a:effectLst/>
                        </a:rPr>
                        <a:t>Duo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400" dirty="0" err="1">
                          <a:effectLst/>
                        </a:rPr>
                        <a:t>Core</a:t>
                      </a:r>
                      <a:r>
                        <a:rPr lang="tr-TR" sz="2400" dirty="0">
                          <a:effectLst/>
                        </a:rPr>
                        <a:t> i3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Core</a:t>
                      </a:r>
                      <a:r>
                        <a:rPr lang="tr-TR" sz="2400" dirty="0">
                          <a:effectLst/>
                        </a:rPr>
                        <a:t> i5</a:t>
                      </a:r>
                      <a:br>
                        <a:rPr lang="tr-TR" sz="2400" dirty="0">
                          <a:effectLst/>
                        </a:rPr>
                      </a:br>
                      <a:r>
                        <a:rPr lang="tr-TR" sz="2400" dirty="0" err="1">
                          <a:effectLst/>
                        </a:rPr>
                        <a:t>Core</a:t>
                      </a:r>
                      <a:r>
                        <a:rPr lang="tr-TR" sz="2400" dirty="0">
                          <a:effectLst/>
                        </a:rPr>
                        <a:t> i7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400" dirty="0" err="1">
                          <a:effectLst/>
                        </a:rPr>
                        <a:t>Core</a:t>
                      </a:r>
                      <a:r>
                        <a:rPr lang="tr-TR" sz="2400" dirty="0">
                          <a:effectLst/>
                        </a:rPr>
                        <a:t> i9</a:t>
                      </a:r>
                      <a:endParaRPr lang="tr-T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23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/>
              <a:t>ARM CPU 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143000"/>
            <a:ext cx="9905999" cy="560070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Some mobile devices, like smartphones and tablets, use ARM CPUs. </a:t>
            </a:r>
            <a:endParaRPr lang="tr-TR" sz="2400" dirty="0"/>
          </a:p>
          <a:p>
            <a:pPr algn="just"/>
            <a:r>
              <a:rPr lang="en-US" sz="2400" dirty="0"/>
              <a:t>These CPUs are </a:t>
            </a:r>
            <a:r>
              <a:rPr lang="en-US" sz="2400" dirty="0">
                <a:solidFill>
                  <a:srgbClr val="FF0000"/>
                </a:solidFill>
              </a:rPr>
              <a:t>smaller in size, require less power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FF0000"/>
                </a:solidFill>
              </a:rPr>
              <a:t>generate less heat</a:t>
            </a:r>
            <a:r>
              <a:rPr lang="en-US" sz="2400" dirty="0"/>
              <a:t>.</a:t>
            </a:r>
            <a:endParaRPr lang="tr-TR" sz="2400" dirty="0"/>
          </a:p>
          <a:p>
            <a:pPr algn="just"/>
            <a:endParaRPr lang="tr-TR" sz="2400" dirty="0"/>
          </a:p>
          <a:p>
            <a:pPr algn="just"/>
            <a:r>
              <a:rPr lang="en-US" sz="2400" dirty="0"/>
              <a:t>The ARM processor is a 32-bit RISC </a:t>
            </a:r>
            <a:endParaRPr lang="tr-TR" sz="2400" dirty="0"/>
          </a:p>
          <a:p>
            <a:pPr marL="0" indent="0" algn="just">
              <a:buNone/>
            </a:pPr>
            <a:r>
              <a:rPr lang="en-US" sz="2400" dirty="0"/>
              <a:t>processor, meaning it is built using the </a:t>
            </a:r>
            <a:endParaRPr lang="tr-TR" sz="2400" dirty="0"/>
          </a:p>
          <a:p>
            <a:pPr marL="0" indent="0" algn="just">
              <a:buNone/>
            </a:pPr>
            <a:r>
              <a:rPr lang="en-US" sz="2400" dirty="0"/>
              <a:t>RISC (reduced instruction set computer)</a:t>
            </a:r>
            <a:r>
              <a:rPr lang="tr-TR" sz="2400" dirty="0"/>
              <a:t>.</a:t>
            </a:r>
          </a:p>
          <a:p>
            <a:pPr algn="just"/>
            <a:r>
              <a:rPr lang="en-US" sz="2400" dirty="0"/>
              <a:t>They are also used in </a:t>
            </a:r>
            <a:r>
              <a:rPr lang="en-US" sz="2400" dirty="0">
                <a:solidFill>
                  <a:srgbClr val="FF0000"/>
                </a:solidFill>
              </a:rPr>
              <a:t>PDAs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(personal digital </a:t>
            </a:r>
            <a:endParaRPr lang="tr-TR" sz="2400" dirty="0"/>
          </a:p>
          <a:p>
            <a:pPr marL="0" indent="0" algn="just">
              <a:buNone/>
            </a:pPr>
            <a:r>
              <a:rPr lang="en-US" sz="2400" dirty="0"/>
              <a:t>assistants), </a:t>
            </a:r>
            <a:r>
              <a:rPr lang="en-US" sz="2400" dirty="0">
                <a:solidFill>
                  <a:srgbClr val="FF0000"/>
                </a:solidFill>
              </a:rPr>
              <a:t>digital media and m</a:t>
            </a:r>
            <a:r>
              <a:rPr lang="en-US" sz="2400" dirty="0">
                <a:solidFill>
                  <a:srgbClr val="FFFF00"/>
                </a:solidFill>
              </a:rPr>
              <a:t>usic </a:t>
            </a:r>
            <a:endParaRPr lang="tr-TR" sz="24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tr-TR" sz="2400" dirty="0">
                <a:solidFill>
                  <a:srgbClr val="FF0000"/>
                </a:solidFill>
              </a:rPr>
              <a:t>p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hand-held gaming systems, calculators</a:t>
            </a:r>
            <a:r>
              <a:rPr lang="en-US" sz="2400" dirty="0"/>
              <a:t>,</a:t>
            </a:r>
            <a:endParaRPr lang="tr-TR" sz="2400" dirty="0"/>
          </a:p>
          <a:p>
            <a:pPr marL="0" indent="0" algn="just">
              <a:buNone/>
            </a:pPr>
            <a:r>
              <a:rPr lang="en-US" sz="2400" dirty="0"/>
              <a:t>and even </a:t>
            </a:r>
            <a:r>
              <a:rPr lang="en-US" sz="2400" dirty="0">
                <a:solidFill>
                  <a:srgbClr val="FF0000"/>
                </a:solidFill>
              </a:rPr>
              <a:t>computer hard drives</a:t>
            </a:r>
            <a:r>
              <a:rPr lang="en-US" sz="2400" dirty="0"/>
              <a:t>.</a:t>
            </a:r>
            <a:endParaRPr lang="tr-TR" sz="24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12" y="2621571"/>
            <a:ext cx="4729068" cy="397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6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22681" y="142875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What's Inside a CPU </a:t>
            </a:r>
          </a:p>
        </p:txBody>
      </p:sp>
      <p:pic>
        <p:nvPicPr>
          <p:cNvPr id="6" name="This is What's Inside a CP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2638" y="642938"/>
            <a:ext cx="8096250" cy="6072187"/>
          </a:xfrm>
        </p:spPr>
      </p:pic>
    </p:spTree>
    <p:extLst>
      <p:ext uri="{BB962C8B-B14F-4D97-AF65-F5344CB8AC3E}">
        <p14:creationId xmlns:p14="http://schemas.microsoft.com/office/powerpoint/2010/main" val="1190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 err="1"/>
              <a:t>Random</a:t>
            </a:r>
            <a:r>
              <a:rPr lang="tr-TR" cap="none" dirty="0"/>
              <a:t> Access Memory (RAM)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9905999" cy="5600700"/>
          </a:xfrm>
        </p:spPr>
        <p:txBody>
          <a:bodyPr>
            <a:normAutofit/>
          </a:bodyPr>
          <a:lstStyle/>
          <a:p>
            <a:pPr algn="just"/>
            <a:r>
              <a:rPr lang="tr-TR" sz="2400" dirty="0"/>
              <a:t>RAM </a:t>
            </a:r>
            <a:r>
              <a:rPr lang="en-US" sz="2400" dirty="0"/>
              <a:t>is the </a:t>
            </a:r>
            <a:r>
              <a:rPr lang="en-US" sz="2400" dirty="0">
                <a:solidFill>
                  <a:srgbClr val="FF0000"/>
                </a:solidFill>
              </a:rPr>
              <a:t>internal memory </a:t>
            </a:r>
            <a:r>
              <a:rPr lang="en-US" sz="2400" dirty="0"/>
              <a:t>of the CPU for </a:t>
            </a:r>
            <a:r>
              <a:rPr lang="en-US" sz="2400" dirty="0">
                <a:solidFill>
                  <a:srgbClr val="FF0000"/>
                </a:solidFill>
              </a:rPr>
              <a:t>storing data, program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FF0000"/>
                </a:solidFill>
              </a:rPr>
              <a:t>program result</a:t>
            </a:r>
            <a:r>
              <a:rPr lang="en-US" sz="2400" dirty="0"/>
              <a:t>.</a:t>
            </a:r>
            <a:endParaRPr lang="tr-TR" sz="2400" dirty="0"/>
          </a:p>
          <a:p>
            <a:pPr algn="just"/>
            <a:r>
              <a:rPr lang="en-US" sz="2400" dirty="0"/>
              <a:t>It is a </a:t>
            </a:r>
            <a:r>
              <a:rPr lang="en-US" sz="2400" dirty="0">
                <a:solidFill>
                  <a:srgbClr val="FF0000"/>
                </a:solidFill>
              </a:rPr>
              <a:t>read/write memory </a:t>
            </a:r>
            <a:r>
              <a:rPr lang="en-US" sz="2400" dirty="0"/>
              <a:t>which stores data until the machine is working.</a:t>
            </a:r>
            <a:endParaRPr lang="tr-TR" sz="2400" dirty="0"/>
          </a:p>
          <a:p>
            <a:pPr algn="just"/>
            <a:r>
              <a:rPr lang="en-US" sz="2400" dirty="0"/>
              <a:t>RAM is </a:t>
            </a:r>
            <a:r>
              <a:rPr lang="en-US" sz="2400" dirty="0">
                <a:solidFill>
                  <a:srgbClr val="FF0000"/>
                </a:solidFill>
              </a:rPr>
              <a:t>volatile,</a:t>
            </a:r>
            <a:r>
              <a:rPr lang="en-US" sz="2400" dirty="0"/>
              <a:t> i.e. data stored in it is lost when we switch off the computer or if there is a power failure. </a:t>
            </a:r>
            <a:endParaRPr lang="tr-TR" sz="2400" dirty="0"/>
          </a:p>
          <a:p>
            <a:pPr algn="just"/>
            <a:r>
              <a:rPr lang="en-US" sz="2400" dirty="0"/>
              <a:t>RAM is small, both in terms of its </a:t>
            </a:r>
            <a:r>
              <a:rPr lang="en-US" sz="2400" dirty="0">
                <a:solidFill>
                  <a:srgbClr val="FF0000"/>
                </a:solidFill>
              </a:rPr>
              <a:t>physical size </a:t>
            </a:r>
            <a:endParaRPr lang="tr-TR" sz="2400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sz="2400" dirty="0"/>
              <a:t>and in the </a:t>
            </a:r>
            <a:r>
              <a:rPr lang="en-US" sz="2400" dirty="0">
                <a:solidFill>
                  <a:srgbClr val="FF0000"/>
                </a:solidFill>
              </a:rPr>
              <a:t>amount of data </a:t>
            </a:r>
            <a:r>
              <a:rPr lang="en-US" sz="2400" dirty="0"/>
              <a:t>it can hold.</a:t>
            </a:r>
            <a:endParaRPr lang="tr-TR" sz="2400" dirty="0"/>
          </a:p>
          <a:p>
            <a:r>
              <a:rPr lang="en-US" sz="2400" dirty="0"/>
              <a:t>RAM is of two types</a:t>
            </a:r>
            <a:r>
              <a:rPr lang="tr-TR" sz="2400" dirty="0"/>
              <a:t>;</a:t>
            </a:r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Static RAM (SRAM)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Dynamic RAM (DRAM)</a:t>
            </a:r>
          </a:p>
          <a:p>
            <a:pPr marL="0" indent="0" algn="just">
              <a:buNone/>
            </a:pPr>
            <a:endParaRPr lang="tr-TR" sz="24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360" y="3330231"/>
            <a:ext cx="3962622" cy="34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5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 err="1"/>
              <a:t>Types</a:t>
            </a:r>
            <a:r>
              <a:rPr lang="tr-TR" cap="none" dirty="0"/>
              <a:t> of RAM: SRAM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9905999" cy="5600700"/>
          </a:xfrm>
        </p:spPr>
        <p:txBody>
          <a:bodyPr>
            <a:normAutofit/>
          </a:bodyPr>
          <a:lstStyle/>
          <a:p>
            <a:r>
              <a:rPr lang="en-US" sz="2400" dirty="0"/>
              <a:t>The word </a:t>
            </a:r>
            <a:r>
              <a:rPr lang="en-US" sz="2400" dirty="0">
                <a:solidFill>
                  <a:srgbClr val="FF0000"/>
                </a:solidFill>
              </a:rPr>
              <a:t>static </a:t>
            </a:r>
            <a:r>
              <a:rPr lang="en-US" sz="2400" dirty="0"/>
              <a:t>indicates that the memory retains its contents </a:t>
            </a:r>
            <a:r>
              <a:rPr lang="en-US" sz="2400" dirty="0">
                <a:solidFill>
                  <a:srgbClr val="FF0000"/>
                </a:solidFill>
              </a:rPr>
              <a:t>as long as power is being supplied</a:t>
            </a:r>
            <a:r>
              <a:rPr lang="en-US" sz="2400" dirty="0"/>
              <a:t>.</a:t>
            </a:r>
            <a:endParaRPr lang="tr-TR" sz="2400" dirty="0"/>
          </a:p>
          <a:p>
            <a:r>
              <a:rPr lang="en-US" sz="2400" dirty="0"/>
              <a:t>RAM chips use a </a:t>
            </a:r>
            <a:r>
              <a:rPr lang="en-US" sz="2400" dirty="0">
                <a:solidFill>
                  <a:srgbClr val="FF0000"/>
                </a:solidFill>
              </a:rPr>
              <a:t>matrix of 6-transistors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no capacitors</a:t>
            </a:r>
            <a:r>
              <a:rPr lang="en-US" sz="2400" dirty="0"/>
              <a:t>. </a:t>
            </a:r>
            <a:endParaRPr lang="tr-TR" sz="2400" dirty="0"/>
          </a:p>
          <a:p>
            <a:r>
              <a:rPr lang="en-US" sz="2400" dirty="0">
                <a:solidFill>
                  <a:srgbClr val="FF0000"/>
                </a:solidFill>
              </a:rPr>
              <a:t>Power consumption </a:t>
            </a:r>
            <a:r>
              <a:rPr lang="en-US" sz="2400" dirty="0"/>
              <a:t>varies widely based on </a:t>
            </a:r>
            <a:r>
              <a:rPr lang="en-US" sz="2400" dirty="0">
                <a:solidFill>
                  <a:srgbClr val="FF0000"/>
                </a:solidFill>
              </a:rPr>
              <a:t>how frequently </a:t>
            </a:r>
            <a:r>
              <a:rPr lang="en-US" sz="2400" dirty="0"/>
              <a:t>the memory is </a:t>
            </a:r>
            <a:r>
              <a:rPr lang="en-US" sz="2400" dirty="0">
                <a:solidFill>
                  <a:srgbClr val="FF0000"/>
                </a:solidFill>
              </a:rPr>
              <a:t>accessed</a:t>
            </a:r>
            <a:r>
              <a:rPr lang="en-US" sz="2400" dirty="0"/>
              <a:t>.</a:t>
            </a:r>
            <a:endParaRPr lang="tr-TR" sz="2400" dirty="0"/>
          </a:p>
          <a:p>
            <a:r>
              <a:rPr lang="en-US" sz="2400" dirty="0"/>
              <a:t>SRAM is </a:t>
            </a:r>
            <a:r>
              <a:rPr lang="en-US" sz="2400" dirty="0">
                <a:solidFill>
                  <a:srgbClr val="FF0000"/>
                </a:solidFill>
              </a:rPr>
              <a:t>more expensive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holds less data </a:t>
            </a:r>
            <a:endParaRPr lang="tr-TR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/>
              <a:t>per unit volume.</a:t>
            </a:r>
            <a:endParaRPr lang="tr-TR" sz="2400" dirty="0"/>
          </a:p>
          <a:p>
            <a:r>
              <a:rPr lang="tr-TR" sz="2400" dirty="0"/>
              <a:t>I</a:t>
            </a:r>
            <a:r>
              <a:rPr lang="en-US" sz="2400" dirty="0"/>
              <a:t>t is more commonly used in </a:t>
            </a:r>
            <a:r>
              <a:rPr lang="en-US" sz="2400" dirty="0">
                <a:solidFill>
                  <a:srgbClr val="FF0000"/>
                </a:solidFill>
              </a:rPr>
              <a:t>cache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and </a:t>
            </a:r>
            <a:endParaRPr lang="tr-TR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video card memory </a:t>
            </a:r>
            <a:r>
              <a:rPr lang="en-US" sz="2400" dirty="0"/>
              <a:t>only.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"/>
          <a:stretch/>
        </p:blipFill>
        <p:spPr>
          <a:xfrm>
            <a:off x="7181849" y="3643320"/>
            <a:ext cx="4405313" cy="292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7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 err="1"/>
              <a:t>Characteristic</a:t>
            </a:r>
            <a:r>
              <a:rPr lang="tr-TR" cap="none" dirty="0"/>
              <a:t> of </a:t>
            </a:r>
            <a:r>
              <a:rPr lang="tr-TR" cap="none" dirty="0" err="1"/>
              <a:t>Static</a:t>
            </a:r>
            <a:r>
              <a:rPr lang="tr-TR" cap="none" dirty="0"/>
              <a:t> RAM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9905999" cy="5600700"/>
          </a:xfrm>
        </p:spPr>
        <p:txBody>
          <a:bodyPr>
            <a:normAutofit/>
          </a:bodyPr>
          <a:lstStyle/>
          <a:p>
            <a:r>
              <a:rPr lang="en-US" sz="2400" dirty="0"/>
              <a:t>Long life</a:t>
            </a:r>
          </a:p>
          <a:p>
            <a:r>
              <a:rPr lang="en-US" sz="2400" dirty="0"/>
              <a:t>No need to refresh</a:t>
            </a:r>
          </a:p>
          <a:p>
            <a:r>
              <a:rPr lang="en-US" sz="2400" dirty="0"/>
              <a:t>Faster</a:t>
            </a:r>
          </a:p>
          <a:p>
            <a:r>
              <a:rPr lang="en-US" sz="2400" dirty="0"/>
              <a:t>Used as cache memory</a:t>
            </a:r>
            <a:r>
              <a:rPr lang="tr-TR" sz="2400" dirty="0"/>
              <a:t> (CPU Memory)</a:t>
            </a:r>
            <a:endParaRPr lang="en-US" sz="2400" dirty="0"/>
          </a:p>
          <a:p>
            <a:r>
              <a:rPr lang="en-US" sz="2400" dirty="0"/>
              <a:t>Large size</a:t>
            </a:r>
          </a:p>
          <a:p>
            <a:r>
              <a:rPr lang="en-US" sz="2400" dirty="0"/>
              <a:t>Expensive</a:t>
            </a:r>
          </a:p>
          <a:p>
            <a:r>
              <a:rPr lang="en-US" sz="2400" dirty="0"/>
              <a:t>High power consumption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947" y="4552561"/>
            <a:ext cx="3251200" cy="209804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05" y="4552562"/>
            <a:ext cx="3152790" cy="209803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909" y="1013348"/>
            <a:ext cx="5413886" cy="31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46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 err="1"/>
              <a:t>Types</a:t>
            </a:r>
            <a:r>
              <a:rPr lang="tr-TR" cap="none" dirty="0"/>
              <a:t> of RAM: DRAM (</a:t>
            </a:r>
            <a:r>
              <a:rPr lang="tr-TR" cap="none" dirty="0" err="1"/>
              <a:t>Dynamic</a:t>
            </a:r>
            <a:r>
              <a:rPr lang="tr-TR" cap="none" dirty="0"/>
              <a:t>)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9905999" cy="5600700"/>
          </a:xfrm>
        </p:spPr>
        <p:txBody>
          <a:bodyPr>
            <a:normAutofit/>
          </a:bodyPr>
          <a:lstStyle/>
          <a:p>
            <a:r>
              <a:rPr lang="tr-TR" sz="2400" dirty="0" err="1"/>
              <a:t>It</a:t>
            </a:r>
            <a:r>
              <a:rPr lang="tr-TR" sz="2400" dirty="0"/>
              <a:t> is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en-US" sz="2400" dirty="0"/>
              <a:t>most commonly found RAM modules in PC compatible personal computers and workstations.</a:t>
            </a:r>
            <a:endParaRPr lang="tr-TR" sz="2400" dirty="0"/>
          </a:p>
          <a:p>
            <a:r>
              <a:rPr lang="en-US" sz="2400" dirty="0"/>
              <a:t>It stores its information in a cell containing a </a:t>
            </a:r>
            <a:r>
              <a:rPr lang="en-US" sz="2400" dirty="0">
                <a:solidFill>
                  <a:srgbClr val="FF0000"/>
                </a:solidFill>
              </a:rPr>
              <a:t>capacitor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transistor.</a:t>
            </a:r>
            <a:endParaRPr lang="tr-TR" sz="2400" dirty="0">
              <a:solidFill>
                <a:srgbClr val="FF0000"/>
              </a:solidFill>
            </a:endParaRPr>
          </a:p>
          <a:p>
            <a:r>
              <a:rPr lang="tr-TR" sz="2400" dirty="0"/>
              <a:t>T</a:t>
            </a:r>
            <a:r>
              <a:rPr lang="en-US" sz="2400" dirty="0" err="1"/>
              <a:t>hese</a:t>
            </a:r>
            <a:r>
              <a:rPr lang="en-US" sz="2400" dirty="0"/>
              <a:t> cells must be refreshed with new electricity </a:t>
            </a:r>
            <a:r>
              <a:rPr lang="en-US" sz="2400" dirty="0">
                <a:solidFill>
                  <a:schemeClr val="tx1"/>
                </a:solidFill>
              </a:rPr>
              <a:t>every</a:t>
            </a:r>
            <a:r>
              <a:rPr lang="en-US" sz="2400" dirty="0">
                <a:solidFill>
                  <a:srgbClr val="FF0000"/>
                </a:solidFill>
              </a:rPr>
              <a:t> few milliseconds </a:t>
            </a:r>
            <a:r>
              <a:rPr lang="en-US" sz="2400" dirty="0"/>
              <a:t>for the memory to keep holding its data.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1"/>
          <a:stretch/>
        </p:blipFill>
        <p:spPr>
          <a:xfrm>
            <a:off x="3029668" y="4476750"/>
            <a:ext cx="5893512" cy="16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78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 err="1"/>
              <a:t>Characteristics</a:t>
            </a:r>
            <a:r>
              <a:rPr lang="tr-TR" cap="none" dirty="0"/>
              <a:t> of </a:t>
            </a:r>
            <a:r>
              <a:rPr lang="tr-TR" cap="none" dirty="0" err="1"/>
              <a:t>Dynamic</a:t>
            </a:r>
            <a:r>
              <a:rPr lang="tr-TR" cap="none" dirty="0"/>
              <a:t> RAM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9905999" cy="5600700"/>
          </a:xfrm>
        </p:spPr>
        <p:txBody>
          <a:bodyPr>
            <a:normAutofit/>
          </a:bodyPr>
          <a:lstStyle/>
          <a:p>
            <a:endParaRPr lang="tr-TR" sz="2400" dirty="0"/>
          </a:p>
          <a:p>
            <a:r>
              <a:rPr lang="en-US" sz="2400" dirty="0"/>
              <a:t>Short data lifetime</a:t>
            </a:r>
          </a:p>
          <a:p>
            <a:r>
              <a:rPr lang="en-US" sz="2400" dirty="0"/>
              <a:t>Needs to be refreshed continuously</a:t>
            </a:r>
          </a:p>
          <a:p>
            <a:r>
              <a:rPr lang="en-US" sz="2400" dirty="0"/>
              <a:t>Slower as compared to SRAM</a:t>
            </a:r>
          </a:p>
          <a:p>
            <a:r>
              <a:rPr lang="en-US" sz="2400" dirty="0"/>
              <a:t>Used as RAM</a:t>
            </a:r>
          </a:p>
          <a:p>
            <a:r>
              <a:rPr lang="en-US" sz="2400" dirty="0"/>
              <a:t>Smaller in size</a:t>
            </a:r>
          </a:p>
          <a:p>
            <a:r>
              <a:rPr lang="en-US" sz="2400" dirty="0"/>
              <a:t>Less expensive</a:t>
            </a:r>
          </a:p>
          <a:p>
            <a:r>
              <a:rPr lang="en-US" sz="2400" dirty="0"/>
              <a:t>Less power consumption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7" y="868289"/>
            <a:ext cx="4565519" cy="254946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586" y="3567053"/>
            <a:ext cx="3186863" cy="238707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12" y="4074854"/>
            <a:ext cx="3399283" cy="254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0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 err="1">
                <a:solidFill>
                  <a:srgbClr val="FF0000"/>
                </a:solidFill>
              </a:rPr>
              <a:t>Six</a:t>
            </a:r>
            <a:r>
              <a:rPr lang="tr-TR" cap="none" dirty="0">
                <a:solidFill>
                  <a:srgbClr val="FF0000"/>
                </a:solidFill>
              </a:rPr>
              <a:t> </a:t>
            </a:r>
            <a:r>
              <a:rPr lang="tr-TR" cap="none" dirty="0" err="1">
                <a:solidFill>
                  <a:srgbClr val="FF0000"/>
                </a:solidFill>
              </a:rPr>
              <a:t>Categories</a:t>
            </a:r>
            <a:r>
              <a:rPr lang="tr-TR" cap="none" dirty="0">
                <a:solidFill>
                  <a:srgbClr val="FF0000"/>
                </a:solidFill>
              </a:rPr>
              <a:t> of Hardware: 4. </a:t>
            </a:r>
            <a:r>
              <a:rPr lang="tr-TR" cap="none" dirty="0" err="1">
                <a:solidFill>
                  <a:srgbClr val="FF0000"/>
                </a:solidFill>
              </a:rPr>
              <a:t>Processing</a:t>
            </a:r>
            <a:r>
              <a:rPr lang="tr-TR" cap="none" dirty="0">
                <a:solidFill>
                  <a:srgbClr val="FF0000"/>
                </a:solidFill>
              </a:rPr>
              <a:t> </a:t>
            </a:r>
            <a:endParaRPr lang="en-US" cap="none" dirty="0">
              <a:solidFill>
                <a:srgbClr val="FF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82418" y="1478570"/>
            <a:ext cx="9905999" cy="5250426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CPU</a:t>
            </a:r>
            <a:r>
              <a:rPr lang="tr-TR" sz="2600" b="1" dirty="0">
                <a:solidFill>
                  <a:srgbClr val="FF0000"/>
                </a:solidFill>
              </a:rPr>
              <a:t>:</a:t>
            </a:r>
            <a:r>
              <a:rPr lang="tr-TR" sz="2600" dirty="0">
                <a:solidFill>
                  <a:srgbClr val="FF0000"/>
                </a:solidFill>
              </a:rPr>
              <a:t> </a:t>
            </a:r>
            <a:r>
              <a:rPr lang="tr-TR" sz="2600" dirty="0"/>
              <a:t>H</a:t>
            </a:r>
            <a:r>
              <a:rPr lang="en-US" sz="2600" dirty="0" err="1"/>
              <a:t>ardware</a:t>
            </a:r>
            <a:r>
              <a:rPr lang="en-US" sz="2600" dirty="0"/>
              <a:t> that interprets</a:t>
            </a:r>
            <a:r>
              <a:rPr lang="tr-TR" sz="2600" dirty="0"/>
              <a:t> </a:t>
            </a:r>
            <a:r>
              <a:rPr lang="en-US" sz="2600" dirty="0"/>
              <a:t>and executes software and</a:t>
            </a:r>
            <a:r>
              <a:rPr lang="tr-TR" sz="2600" dirty="0"/>
              <a:t> </a:t>
            </a:r>
            <a:r>
              <a:rPr lang="en-US" sz="2600" dirty="0"/>
              <a:t>coordinates all hardware</a:t>
            </a:r>
            <a:r>
              <a:rPr lang="tr-TR" sz="2600" dirty="0"/>
              <a:t>. 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RAM</a:t>
            </a:r>
            <a:r>
              <a:rPr lang="tr-TR" sz="2200" b="1" dirty="0">
                <a:solidFill>
                  <a:srgbClr val="FF0000"/>
                </a:solidFill>
              </a:rPr>
              <a:t>: </a:t>
            </a:r>
            <a:r>
              <a:rPr lang="tr-TR" sz="2200" dirty="0"/>
              <a:t>T</a:t>
            </a:r>
            <a:r>
              <a:rPr lang="en-US" sz="2200" dirty="0" err="1"/>
              <a:t>emporary</a:t>
            </a:r>
            <a:r>
              <a:rPr lang="en-US" sz="2200" dirty="0"/>
              <a:t> holding area</a:t>
            </a:r>
            <a:r>
              <a:rPr lang="tr-TR" sz="2200" dirty="0"/>
              <a:t> </a:t>
            </a:r>
            <a:r>
              <a:rPr lang="en-US" sz="2200" dirty="0"/>
              <a:t>for information and software</a:t>
            </a:r>
            <a:r>
              <a:rPr lang="tr-TR" sz="2200" dirty="0"/>
              <a:t>.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35" y="3480906"/>
            <a:ext cx="4966462" cy="248323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62" y="3480906"/>
            <a:ext cx="4547307" cy="24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62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55920" y="128587"/>
            <a:ext cx="10345738" cy="1478570"/>
          </a:xfrm>
        </p:spPr>
        <p:txBody>
          <a:bodyPr/>
          <a:lstStyle/>
          <a:p>
            <a:r>
              <a:rPr lang="tr-TR" cap="none" dirty="0" err="1"/>
              <a:t>What</a:t>
            </a:r>
            <a:r>
              <a:rPr lang="tr-TR" cap="none" dirty="0"/>
              <a:t> is </a:t>
            </a:r>
            <a:r>
              <a:rPr lang="tr-TR" cap="none" dirty="0" err="1"/>
              <a:t>Random</a:t>
            </a:r>
            <a:r>
              <a:rPr lang="tr-TR" cap="none" dirty="0"/>
              <a:t> Access Memory? </a:t>
            </a:r>
            <a:endParaRPr lang="en-US" cap="none" dirty="0"/>
          </a:p>
        </p:txBody>
      </p:sp>
      <p:pic>
        <p:nvPicPr>
          <p:cNvPr id="5" name="What is Random Access Memory (RA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1363" y="628650"/>
            <a:ext cx="8134350" cy="6100763"/>
          </a:xfrm>
        </p:spPr>
      </p:pic>
    </p:spTree>
    <p:extLst>
      <p:ext uri="{BB962C8B-B14F-4D97-AF65-F5344CB8AC3E}">
        <p14:creationId xmlns:p14="http://schemas.microsoft.com/office/powerpoint/2010/main" val="128361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10345738" cy="1478570"/>
          </a:xfrm>
        </p:spPr>
        <p:txBody>
          <a:bodyPr/>
          <a:lstStyle/>
          <a:p>
            <a:r>
              <a:rPr lang="en-US" cap="none" dirty="0"/>
              <a:t>Synchronous DRAM</a:t>
            </a:r>
            <a:r>
              <a:rPr lang="tr-TR" cap="none" dirty="0"/>
              <a:t> (SD-RAM)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10463725" cy="5600700"/>
          </a:xfrm>
        </p:spPr>
        <p:txBody>
          <a:bodyPr>
            <a:normAutofit/>
          </a:bodyPr>
          <a:lstStyle/>
          <a:p>
            <a:r>
              <a:rPr lang="en-US" sz="2400" dirty="0"/>
              <a:t>Memory chips are organized into “modules” that are connected to the CPU via a 64-bit (8-byte) bus.</a:t>
            </a:r>
            <a:endParaRPr lang="tr-TR" sz="2400" dirty="0"/>
          </a:p>
          <a:p>
            <a:r>
              <a:rPr lang="en-US" sz="2400" dirty="0"/>
              <a:t>Speeds are rated in megahertz: PC66, PC100 and PC133 memory run at 66MHz, 100MHz and 133MHz respectively.</a:t>
            </a:r>
          </a:p>
          <a:p>
            <a:r>
              <a:rPr lang="tr-TR" sz="2400" dirty="0">
                <a:solidFill>
                  <a:srgbClr val="FF0000"/>
                </a:solidFill>
              </a:rPr>
              <a:t>Memory </a:t>
            </a:r>
            <a:r>
              <a:rPr lang="tr-TR" sz="2400" dirty="0" err="1">
                <a:solidFill>
                  <a:srgbClr val="FF0000"/>
                </a:solidFill>
              </a:rPr>
              <a:t>bandwidth</a:t>
            </a:r>
            <a:r>
              <a:rPr lang="tr-TR" sz="2400" dirty="0">
                <a:solidFill>
                  <a:srgbClr val="FF0000"/>
                </a:solidFill>
              </a:rPr>
              <a:t> (transfer </a:t>
            </a:r>
            <a:r>
              <a:rPr lang="tr-TR" sz="2400" dirty="0" err="1">
                <a:solidFill>
                  <a:srgbClr val="FF0000"/>
                </a:solidFill>
              </a:rPr>
              <a:t>package</a:t>
            </a:r>
            <a:r>
              <a:rPr lang="tr-TR" sz="2400" dirty="0">
                <a:solidFill>
                  <a:srgbClr val="FF0000"/>
                </a:solidFill>
              </a:rPr>
              <a:t>/</a:t>
            </a:r>
            <a:r>
              <a:rPr lang="tr-TR" sz="2400" dirty="0" err="1">
                <a:solidFill>
                  <a:srgbClr val="FF0000"/>
                </a:solidFill>
              </a:rPr>
              <a:t>sec</a:t>
            </a:r>
            <a:r>
              <a:rPr lang="tr-TR" sz="2400" dirty="0">
                <a:solidFill>
                  <a:srgbClr val="FF0000"/>
                </a:solidFill>
              </a:rPr>
              <a:t>)= </a:t>
            </a:r>
            <a:r>
              <a:rPr lang="tr-TR" sz="2400" dirty="0" err="1">
                <a:solidFill>
                  <a:srgbClr val="FF0000"/>
                </a:solidFill>
              </a:rPr>
              <a:t>Frequency</a:t>
            </a:r>
            <a:r>
              <a:rPr lang="tr-TR" sz="2400" dirty="0">
                <a:solidFill>
                  <a:srgbClr val="FF0000"/>
                </a:solidFill>
              </a:rPr>
              <a:t> x size of </a:t>
            </a:r>
            <a:r>
              <a:rPr lang="tr-TR" sz="2400" dirty="0" err="1">
                <a:solidFill>
                  <a:srgbClr val="FF0000"/>
                </a:solidFill>
              </a:rPr>
              <a:t>each</a:t>
            </a:r>
            <a:r>
              <a:rPr lang="tr-TR" sz="2400" dirty="0">
                <a:solidFill>
                  <a:srgbClr val="FF0000"/>
                </a:solidFill>
              </a:rPr>
              <a:t> transfer</a:t>
            </a:r>
          </a:p>
          <a:p>
            <a:r>
              <a:rPr lang="en-US" sz="2400" dirty="0"/>
              <a:t>PC100 can transfer up to 800MB/sec </a:t>
            </a:r>
            <a:r>
              <a:rPr lang="tr-TR" sz="2400" dirty="0">
                <a:sym typeface="Wingdings" panose="05000000000000000000" pitchFamily="2" charset="2"/>
              </a:rPr>
              <a:t></a:t>
            </a:r>
            <a:r>
              <a:rPr lang="en-US" sz="2400" dirty="0"/>
              <a:t>(100MHz x 8 bytes/cycle).</a:t>
            </a:r>
          </a:p>
          <a:p>
            <a:endParaRPr lang="tr-TR" sz="2400" dirty="0"/>
          </a:p>
          <a:p>
            <a:r>
              <a:rPr lang="tr-TR" sz="2400" dirty="0" err="1"/>
              <a:t>Example</a:t>
            </a:r>
            <a:r>
              <a:rPr lang="tr-TR" sz="2400" dirty="0"/>
              <a:t>: </a:t>
            </a:r>
            <a:r>
              <a:rPr lang="tr-TR" sz="2400" dirty="0" err="1"/>
              <a:t>We</a:t>
            </a:r>
            <a:r>
              <a:rPr lang="tr-TR" sz="2400" dirty="0"/>
              <a:t> </a:t>
            </a:r>
            <a:r>
              <a:rPr lang="tr-TR" sz="2400" dirty="0" err="1"/>
              <a:t>have</a:t>
            </a:r>
            <a:r>
              <a:rPr lang="tr-TR" sz="2400" dirty="0"/>
              <a:t> a 2133Mhz DDR4 RAM. </a:t>
            </a:r>
            <a:r>
              <a:rPr lang="tr-TR" sz="2400" dirty="0" err="1"/>
              <a:t>What</a:t>
            </a:r>
            <a:r>
              <a:rPr lang="tr-TR" sz="2400" dirty="0"/>
              <a:t> is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memory</a:t>
            </a:r>
            <a:r>
              <a:rPr lang="tr-TR" sz="2400" dirty="0"/>
              <a:t> </a:t>
            </a:r>
            <a:r>
              <a:rPr lang="tr-TR" sz="2400" dirty="0" err="1"/>
              <a:t>bandwith</a:t>
            </a:r>
            <a:r>
              <a:rPr lang="tr-TR" sz="2400" dirty="0"/>
              <a:t>?</a:t>
            </a:r>
          </a:p>
          <a:p>
            <a:pPr marL="0" indent="0">
              <a:buNone/>
            </a:pPr>
            <a:r>
              <a:rPr lang="tr-TR" sz="2400" dirty="0"/>
              <a:t>	</a:t>
            </a:r>
            <a:r>
              <a:rPr lang="tr-TR" sz="2400" dirty="0" err="1"/>
              <a:t>Mem</a:t>
            </a:r>
            <a:r>
              <a:rPr lang="tr-TR" sz="2400" dirty="0"/>
              <a:t> </a:t>
            </a:r>
            <a:r>
              <a:rPr lang="tr-TR" sz="2400" dirty="0" err="1"/>
              <a:t>Band</a:t>
            </a:r>
            <a:r>
              <a:rPr lang="tr-TR" sz="2400" dirty="0"/>
              <a:t>. 	= 2133Mhz x 8bytes/</a:t>
            </a:r>
            <a:r>
              <a:rPr lang="tr-TR" sz="2400" dirty="0" err="1"/>
              <a:t>cycle</a:t>
            </a:r>
            <a:r>
              <a:rPr lang="tr-TR" sz="2400" dirty="0"/>
              <a:t>.</a:t>
            </a:r>
          </a:p>
          <a:p>
            <a:pPr marL="0" indent="0">
              <a:buNone/>
            </a:pPr>
            <a:r>
              <a:rPr lang="tr-TR" sz="2400" dirty="0"/>
              <a:t>			=~17.000 MB/</a:t>
            </a:r>
            <a:r>
              <a:rPr lang="tr-TR" sz="2400" dirty="0" err="1"/>
              <a:t>sec</a:t>
            </a:r>
            <a:endParaRPr lang="tr-TR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140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10345738" cy="1478570"/>
          </a:xfrm>
        </p:spPr>
        <p:txBody>
          <a:bodyPr/>
          <a:lstStyle/>
          <a:p>
            <a:r>
              <a:rPr lang="en-US" cap="none" dirty="0"/>
              <a:t>Double Data Rate RAM</a:t>
            </a:r>
            <a:r>
              <a:rPr lang="tr-TR" cap="none" dirty="0"/>
              <a:t> (DDR-RAM)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10463725" cy="5600700"/>
          </a:xfrm>
        </p:spPr>
        <p:txBody>
          <a:bodyPr>
            <a:normAutofit/>
          </a:bodyPr>
          <a:lstStyle/>
          <a:p>
            <a:r>
              <a:rPr lang="en-US" sz="2800" dirty="0"/>
              <a:t>Similar to regular SDRAM, except data can be transferred on both the positive and negative clock edges. </a:t>
            </a:r>
            <a:endParaRPr lang="tr-TR" sz="2800" dirty="0"/>
          </a:p>
          <a:p>
            <a:r>
              <a:rPr lang="en-US" altLang="tr-TR" sz="2800" dirty="0"/>
              <a:t>For 100-133MHz buses, the effective memory speeds appear to be 200-266MHz.</a:t>
            </a:r>
          </a:p>
          <a:p>
            <a:r>
              <a:rPr lang="en-US" altLang="tr-TR" sz="2800" dirty="0"/>
              <a:t>DDR-RAM has lower power consumption, using 2.5V instead of 3.3V like SDRAM. This makes it good for notebooks and other mobile devices.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575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10345738" cy="1478570"/>
          </a:xfrm>
        </p:spPr>
        <p:txBody>
          <a:bodyPr/>
          <a:lstStyle/>
          <a:p>
            <a:r>
              <a:rPr lang="tr-TR" cap="none" dirty="0" err="1"/>
              <a:t>Example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10463725" cy="5600700"/>
          </a:xfrm>
        </p:spPr>
        <p:txBody>
          <a:bodyPr>
            <a:normAutofit/>
          </a:bodyPr>
          <a:lstStyle/>
          <a:p>
            <a:r>
              <a:rPr lang="en-US" sz="2400" dirty="0"/>
              <a:t>Given a DDR-RAM with bus speed of </a:t>
            </a:r>
            <a:r>
              <a:rPr lang="tr-TR" sz="2400" dirty="0"/>
              <a:t>133</a:t>
            </a:r>
            <a:r>
              <a:rPr lang="en-US" sz="2400" dirty="0"/>
              <a:t>MHz and bus width of 8-bytes</a:t>
            </a:r>
            <a:r>
              <a:rPr lang="tr-TR" sz="2400" dirty="0"/>
              <a:t> (64-bit)</a:t>
            </a:r>
            <a:r>
              <a:rPr lang="en-US" sz="2400" dirty="0"/>
              <a:t>. </a:t>
            </a:r>
            <a:endParaRPr lang="tr-TR" sz="2400" dirty="0"/>
          </a:p>
          <a:p>
            <a:r>
              <a:rPr lang="tr-TR" sz="2400" dirty="0" err="1">
                <a:solidFill>
                  <a:srgbClr val="FF0000"/>
                </a:solidFill>
              </a:rPr>
              <a:t>Find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the</a:t>
            </a:r>
            <a:r>
              <a:rPr lang="tr-TR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FF0000"/>
                </a:solidFill>
              </a:rPr>
              <a:t>A- </a:t>
            </a:r>
            <a:r>
              <a:rPr lang="tr-TR" sz="2400" dirty="0" err="1">
                <a:solidFill>
                  <a:srgbClr val="FF0000"/>
                </a:solidFill>
              </a:rPr>
              <a:t>Effective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memory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speed</a:t>
            </a:r>
            <a:r>
              <a:rPr lang="tr-TR" sz="2400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400" dirty="0"/>
              <a:t>Since data can be transferred on positive and negative edge then </a:t>
            </a:r>
          </a:p>
          <a:p>
            <a:pPr marL="0" indent="0">
              <a:buNone/>
            </a:pPr>
            <a:r>
              <a:rPr lang="en-US" sz="2400" dirty="0"/>
              <a:t>				Effective memory speed = 2 X 1</a:t>
            </a:r>
            <a:r>
              <a:rPr lang="tr-TR" sz="2400" dirty="0"/>
              <a:t>33</a:t>
            </a:r>
            <a:r>
              <a:rPr lang="en-US" sz="2400" dirty="0"/>
              <a:t>MH</a:t>
            </a:r>
            <a:endParaRPr lang="tr-TR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tr-TR" sz="2400" dirty="0">
                <a:solidFill>
                  <a:srgbClr val="FF0000"/>
                </a:solidFill>
              </a:rPr>
              <a:t>B- Maximum transfer rate?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FFFF00"/>
                </a:solidFill>
              </a:rPr>
              <a:t>				</a:t>
            </a:r>
            <a:r>
              <a:rPr lang="tr-TR" sz="2400" dirty="0"/>
              <a:t>= 266MHz X 8 </a:t>
            </a:r>
            <a:r>
              <a:rPr lang="tr-TR" sz="2400" dirty="0" err="1"/>
              <a:t>bytes</a:t>
            </a:r>
            <a:r>
              <a:rPr lang="tr-TR" sz="2400" dirty="0"/>
              <a:t>/</a:t>
            </a:r>
            <a:r>
              <a:rPr lang="tr-TR" sz="2400" dirty="0" err="1"/>
              <a:t>cycle</a:t>
            </a:r>
            <a:endParaRPr lang="tr-TR" sz="2400" dirty="0"/>
          </a:p>
          <a:p>
            <a:pPr marL="0" indent="0">
              <a:buNone/>
            </a:pPr>
            <a:r>
              <a:rPr lang="tr-TR" sz="2400" dirty="0"/>
              <a:t>				= 2128 MB/</a:t>
            </a:r>
            <a:r>
              <a:rPr lang="tr-TR" sz="2400" dirty="0" err="1"/>
              <a:t>sec</a:t>
            </a:r>
            <a:endParaRPr lang="tr-TR" sz="2400" dirty="0"/>
          </a:p>
          <a:p>
            <a:pPr marL="0" indent="0">
              <a:buNone/>
            </a:pPr>
            <a:endParaRPr lang="tr-TR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1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10345738" cy="1478570"/>
          </a:xfrm>
        </p:spPr>
        <p:txBody>
          <a:bodyPr/>
          <a:lstStyle/>
          <a:p>
            <a:r>
              <a:rPr lang="tr-TR" cap="none" dirty="0" err="1"/>
              <a:t>Rambus</a:t>
            </a:r>
            <a:r>
              <a:rPr lang="tr-TR" cap="none" dirty="0"/>
              <a:t> </a:t>
            </a:r>
            <a:r>
              <a:rPr lang="en-US" cap="none" dirty="0"/>
              <a:t>Double Data Rate RAM</a:t>
            </a:r>
            <a:r>
              <a:rPr lang="tr-TR" cap="none" dirty="0"/>
              <a:t> (RDRAM)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10463725" cy="5600700"/>
          </a:xfrm>
        </p:spPr>
        <p:txBody>
          <a:bodyPr>
            <a:normAutofit/>
          </a:bodyPr>
          <a:lstStyle/>
          <a:p>
            <a:r>
              <a:rPr lang="en-US" sz="2400" dirty="0"/>
              <a:t>Another new type of memory called </a:t>
            </a:r>
            <a:r>
              <a:rPr lang="en-US" sz="2400" dirty="0">
                <a:solidFill>
                  <a:srgbClr val="FF0000"/>
                </a:solidFill>
              </a:rPr>
              <a:t>RDRAM</a:t>
            </a:r>
            <a:r>
              <a:rPr lang="en-US" sz="2400" dirty="0"/>
              <a:t> is used in the </a:t>
            </a:r>
            <a:r>
              <a:rPr lang="en-US" sz="2400" dirty="0" err="1"/>
              <a:t>Playstation</a:t>
            </a:r>
            <a:r>
              <a:rPr lang="en-US" sz="2400" dirty="0"/>
              <a:t> 2 as well as some Pentium 4 computers.</a:t>
            </a:r>
            <a:endParaRPr lang="tr-TR" sz="2400" dirty="0"/>
          </a:p>
          <a:p>
            <a:endParaRPr lang="tr-TR" altLang="tr-TR" sz="2400" dirty="0"/>
          </a:p>
          <a:p>
            <a:r>
              <a:rPr lang="en-US" altLang="tr-TR" sz="2400" dirty="0"/>
              <a:t>The data bus is only 16 bits wide.</a:t>
            </a:r>
            <a:endParaRPr lang="tr-TR" altLang="tr-TR" sz="2400" dirty="0"/>
          </a:p>
          <a:p>
            <a:endParaRPr lang="tr-TR" altLang="tr-TR" sz="2400" dirty="0"/>
          </a:p>
          <a:p>
            <a:r>
              <a:rPr lang="en-US" altLang="tr-TR" sz="2400" dirty="0"/>
              <a:t>But the memory runs at 400MHz</a:t>
            </a:r>
            <a:r>
              <a:rPr lang="tr-TR" altLang="tr-TR" sz="2400" dirty="0"/>
              <a:t> - 800Mhz</a:t>
            </a:r>
            <a:r>
              <a:rPr lang="en-US" altLang="tr-TR" sz="2400" dirty="0"/>
              <a:t>, and data can be transferred on both the positive and negative clock edges.</a:t>
            </a:r>
            <a:endParaRPr lang="tr-TR" altLang="tr-TR" sz="2400" dirty="0"/>
          </a:p>
          <a:p>
            <a:pPr lvl="1"/>
            <a:r>
              <a:rPr lang="en-US" altLang="tr-TR" sz="2400" dirty="0"/>
              <a:t>That works out to a maximum transfer rate of 1.6GB per second</a:t>
            </a:r>
            <a:r>
              <a:rPr lang="tr-TR" altLang="tr-TR" sz="2400" dirty="0"/>
              <a:t> </a:t>
            </a:r>
            <a:r>
              <a:rPr lang="tr-TR" altLang="tr-TR" sz="2400" dirty="0" err="1"/>
              <a:t>for</a:t>
            </a:r>
            <a:r>
              <a:rPr lang="tr-TR" altLang="tr-TR" sz="2400" dirty="0"/>
              <a:t> 400Mhz RAM</a:t>
            </a:r>
            <a:r>
              <a:rPr lang="en-US" altLang="tr-TR" sz="2400" dirty="0"/>
              <a:t>.</a:t>
            </a:r>
          </a:p>
          <a:p>
            <a:pPr lvl="1"/>
            <a:r>
              <a:rPr lang="en-US" altLang="tr-TR" sz="2400" dirty="0"/>
              <a:t>You can also implement two “channels” of memory, resulting in up to 3.2GB/s of bandwidth.</a:t>
            </a:r>
          </a:p>
        </p:txBody>
      </p:sp>
    </p:spTree>
    <p:extLst>
      <p:ext uri="{BB962C8B-B14F-4D97-AF65-F5344CB8AC3E}">
        <p14:creationId xmlns:p14="http://schemas.microsoft.com/office/powerpoint/2010/main" val="602561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10345738" cy="1478570"/>
          </a:xfrm>
        </p:spPr>
        <p:txBody>
          <a:bodyPr/>
          <a:lstStyle/>
          <a:p>
            <a:r>
              <a:rPr lang="en-US" cap="none" dirty="0"/>
              <a:t>Types of </a:t>
            </a:r>
            <a:r>
              <a:rPr lang="tr-TR" cap="none" dirty="0"/>
              <a:t>RAM</a:t>
            </a:r>
            <a:r>
              <a:rPr lang="en-US" cap="none" dirty="0"/>
              <a:t> </a:t>
            </a:r>
            <a:r>
              <a:rPr lang="tr-TR" cap="none" dirty="0"/>
              <a:t>A</a:t>
            </a:r>
            <a:r>
              <a:rPr lang="en-US" cap="none" dirty="0" err="1"/>
              <a:t>ccording</a:t>
            </a:r>
            <a:r>
              <a:rPr lang="en-US" cap="none" dirty="0"/>
              <a:t> to </a:t>
            </a:r>
            <a:r>
              <a:rPr lang="tr-TR" cap="none" dirty="0"/>
              <a:t>C</a:t>
            </a:r>
            <a:r>
              <a:rPr lang="en-US" cap="none" dirty="0" err="1"/>
              <a:t>onnection</a:t>
            </a:r>
            <a:r>
              <a:rPr lang="en-US" cap="none" dirty="0"/>
              <a:t> </a:t>
            </a:r>
            <a:r>
              <a:rPr lang="tr-TR" cap="none" dirty="0" err="1"/>
              <a:t>Modules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9905999" cy="5600700"/>
          </a:xfrm>
        </p:spPr>
        <p:txBody>
          <a:bodyPr>
            <a:normAutofit/>
          </a:bodyPr>
          <a:lstStyle/>
          <a:p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more</a:t>
            </a:r>
            <a:r>
              <a:rPr lang="tr-TR" sz="2800" dirty="0"/>
              <a:t> </a:t>
            </a:r>
            <a:r>
              <a:rPr lang="tr-TR" sz="2800" dirty="0" err="1"/>
              <a:t>common</a:t>
            </a:r>
            <a:r>
              <a:rPr lang="tr-TR" sz="2800" dirty="0"/>
              <a:t> </a:t>
            </a:r>
            <a:r>
              <a:rPr lang="tr-TR" sz="2800" dirty="0" err="1"/>
              <a:t>examples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;</a:t>
            </a:r>
          </a:p>
          <a:p>
            <a:pPr marL="0" indent="0">
              <a:buNone/>
            </a:pPr>
            <a:endParaRPr lang="tr-TR" sz="2800" dirty="0"/>
          </a:p>
          <a:p>
            <a:pPr lvl="1"/>
            <a:r>
              <a:rPr lang="tr-TR" sz="2800" dirty="0"/>
              <a:t>SIMM: </a:t>
            </a:r>
            <a:r>
              <a:rPr lang="tr-TR" sz="2800" dirty="0" err="1"/>
              <a:t>Single</a:t>
            </a:r>
            <a:r>
              <a:rPr lang="tr-TR" sz="2800" dirty="0"/>
              <a:t> </a:t>
            </a:r>
            <a:r>
              <a:rPr lang="tr-TR" sz="2800" dirty="0" err="1"/>
              <a:t>In-line</a:t>
            </a:r>
            <a:r>
              <a:rPr lang="tr-TR" sz="2800" dirty="0"/>
              <a:t> Memory </a:t>
            </a:r>
            <a:r>
              <a:rPr lang="tr-TR" sz="2800" dirty="0" err="1"/>
              <a:t>Module</a:t>
            </a:r>
            <a:endParaRPr lang="tr-TR" sz="2800" dirty="0"/>
          </a:p>
          <a:p>
            <a:pPr lvl="1"/>
            <a:r>
              <a:rPr lang="tr-TR" sz="2800" dirty="0"/>
              <a:t>DIMM: Dual </a:t>
            </a:r>
            <a:r>
              <a:rPr lang="tr-TR" sz="2800" dirty="0" err="1"/>
              <a:t>In-line</a:t>
            </a:r>
            <a:r>
              <a:rPr lang="tr-TR" sz="2800" dirty="0"/>
              <a:t> Memory </a:t>
            </a:r>
            <a:r>
              <a:rPr lang="tr-TR" sz="2800" dirty="0" err="1"/>
              <a:t>Module</a:t>
            </a:r>
            <a:endParaRPr lang="tr-TR" sz="2800" dirty="0"/>
          </a:p>
          <a:p>
            <a:pPr lvl="1"/>
            <a:r>
              <a:rPr lang="tr-TR" sz="2800" dirty="0"/>
              <a:t>RIMM: </a:t>
            </a:r>
            <a:r>
              <a:rPr lang="tr-TR" sz="2800" dirty="0" err="1"/>
              <a:t>Rambus</a:t>
            </a:r>
            <a:r>
              <a:rPr lang="tr-TR" sz="2800" dirty="0"/>
              <a:t> </a:t>
            </a:r>
            <a:r>
              <a:rPr lang="tr-TR" sz="2800" dirty="0" err="1"/>
              <a:t>incorporated</a:t>
            </a:r>
            <a:r>
              <a:rPr lang="tr-TR" sz="2800" dirty="0"/>
              <a:t> DRAM </a:t>
            </a:r>
            <a:r>
              <a:rPr lang="tr-TR" sz="2800" dirty="0" err="1"/>
              <a:t>or</a:t>
            </a:r>
            <a:r>
              <a:rPr lang="tr-TR" sz="2800" dirty="0"/>
              <a:t> RDRAM </a:t>
            </a:r>
          </a:p>
          <a:p>
            <a:pPr lvl="1"/>
            <a:r>
              <a:rPr lang="tr-TR" sz="2800" dirty="0"/>
              <a:t>SO-DIMM: S</a:t>
            </a:r>
            <a:r>
              <a:rPr lang="en-US" sz="2800" dirty="0"/>
              <a:t>mall </a:t>
            </a:r>
            <a:r>
              <a:rPr lang="tr-TR" sz="2800" dirty="0"/>
              <a:t>O</a:t>
            </a:r>
            <a:r>
              <a:rPr lang="en-US" sz="2800" dirty="0" err="1"/>
              <a:t>utline</a:t>
            </a:r>
            <a:r>
              <a:rPr lang="en-US" sz="2800" dirty="0"/>
              <a:t> </a:t>
            </a:r>
            <a:r>
              <a:rPr lang="tr-TR" sz="2800" dirty="0"/>
              <a:t>D</a:t>
            </a:r>
            <a:r>
              <a:rPr lang="en-US" sz="2800" dirty="0" err="1"/>
              <a:t>ual</a:t>
            </a:r>
            <a:r>
              <a:rPr lang="en-US" sz="2800" dirty="0"/>
              <a:t> </a:t>
            </a:r>
            <a:r>
              <a:rPr lang="tr-TR" sz="2800" dirty="0"/>
              <a:t>I</a:t>
            </a:r>
            <a:r>
              <a:rPr lang="en-US" sz="2800" dirty="0"/>
              <a:t>n-line </a:t>
            </a:r>
            <a:r>
              <a:rPr lang="tr-TR" sz="2800" dirty="0"/>
              <a:t>M</a:t>
            </a:r>
            <a:r>
              <a:rPr lang="en-US" sz="2800" dirty="0" err="1"/>
              <a:t>emory</a:t>
            </a:r>
            <a:r>
              <a:rPr lang="en-US" sz="2800" dirty="0"/>
              <a:t> </a:t>
            </a:r>
            <a:r>
              <a:rPr lang="tr-TR" sz="2800" dirty="0"/>
              <a:t>M</a:t>
            </a:r>
            <a:r>
              <a:rPr lang="en-US" sz="2800" dirty="0" err="1"/>
              <a:t>odule</a:t>
            </a:r>
            <a:endParaRPr lang="tr-TR" sz="2800" dirty="0"/>
          </a:p>
          <a:p>
            <a:pPr lvl="1"/>
            <a:r>
              <a:rPr lang="tr-TR" sz="2800" dirty="0"/>
              <a:t>SO-RIMM: Small </a:t>
            </a:r>
            <a:r>
              <a:rPr lang="tr-TR" sz="2800" dirty="0" err="1"/>
              <a:t>Outline</a:t>
            </a:r>
            <a:r>
              <a:rPr lang="tr-TR" sz="2800" dirty="0"/>
              <a:t> </a:t>
            </a:r>
            <a:r>
              <a:rPr lang="tr-TR" sz="2800" dirty="0" err="1"/>
              <a:t>Rambus</a:t>
            </a:r>
            <a:r>
              <a:rPr lang="tr-TR" sz="2800" dirty="0"/>
              <a:t> </a:t>
            </a:r>
            <a:r>
              <a:rPr lang="tr-TR" sz="2800" dirty="0" err="1"/>
              <a:t>incorporated</a:t>
            </a:r>
            <a:r>
              <a:rPr lang="tr-TR" sz="2800" dirty="0"/>
              <a:t> DRAM </a:t>
            </a:r>
            <a:r>
              <a:rPr lang="tr-TR" sz="2800" dirty="0" err="1"/>
              <a:t>or</a:t>
            </a:r>
            <a:r>
              <a:rPr lang="tr-TR" sz="2800" dirty="0"/>
              <a:t> RDRAM </a:t>
            </a:r>
          </a:p>
        </p:txBody>
      </p:sp>
    </p:spTree>
    <p:extLst>
      <p:ext uri="{BB962C8B-B14F-4D97-AF65-F5344CB8AC3E}">
        <p14:creationId xmlns:p14="http://schemas.microsoft.com/office/powerpoint/2010/main" val="2478760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10345738" cy="1478570"/>
          </a:xfrm>
        </p:spPr>
        <p:txBody>
          <a:bodyPr/>
          <a:lstStyle/>
          <a:p>
            <a:r>
              <a:rPr lang="tr-TR" cap="none" dirty="0"/>
              <a:t>SIMM: </a:t>
            </a:r>
            <a:r>
              <a:rPr lang="tr-TR" cap="none" dirty="0" err="1"/>
              <a:t>Single</a:t>
            </a:r>
            <a:r>
              <a:rPr lang="tr-TR" cap="none" dirty="0"/>
              <a:t> </a:t>
            </a:r>
            <a:r>
              <a:rPr lang="tr-TR" cap="none" dirty="0" err="1"/>
              <a:t>In-line</a:t>
            </a:r>
            <a:r>
              <a:rPr lang="tr-TR" cap="none" dirty="0"/>
              <a:t> Memory </a:t>
            </a:r>
            <a:r>
              <a:rPr lang="tr-TR" cap="none" dirty="0" err="1"/>
              <a:t>Module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9905999" cy="5600700"/>
          </a:xfrm>
        </p:spPr>
        <p:txBody>
          <a:bodyPr>
            <a:normAutofit/>
          </a:bodyPr>
          <a:lstStyle/>
          <a:p>
            <a:r>
              <a:rPr lang="en-US" sz="2400" dirty="0"/>
              <a:t>The SIMM circuit board that holds six to nine memory chips per board</a:t>
            </a:r>
            <a:r>
              <a:rPr lang="tr-TR" sz="2400" dirty="0"/>
              <a:t>.</a:t>
            </a:r>
          </a:p>
          <a:p>
            <a:r>
              <a:rPr lang="en-US" sz="2400" dirty="0"/>
              <a:t>The SIMM was used with computers using a </a:t>
            </a:r>
            <a:r>
              <a:rPr lang="en-US" sz="2400" dirty="0">
                <a:solidFill>
                  <a:srgbClr val="FF0000"/>
                </a:solidFill>
              </a:rPr>
              <a:t>486</a:t>
            </a:r>
            <a:r>
              <a:rPr lang="en-US" sz="2400" dirty="0"/>
              <a:t>, early </a:t>
            </a:r>
            <a:r>
              <a:rPr lang="en-US" sz="2400" dirty="0">
                <a:solidFill>
                  <a:srgbClr val="FF0000"/>
                </a:solidFill>
              </a:rPr>
              <a:t>Intel Pentium</a:t>
            </a:r>
            <a:r>
              <a:rPr lang="en-US" sz="2400" dirty="0"/>
              <a:t>, and compatible processors.</a:t>
            </a:r>
            <a:endParaRPr lang="tr-TR" sz="24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9"/>
          <a:stretch/>
        </p:blipFill>
        <p:spPr>
          <a:xfrm>
            <a:off x="3828610" y="2751312"/>
            <a:ext cx="5300062" cy="179003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5"/>
          <a:stretch/>
        </p:blipFill>
        <p:spPr>
          <a:xfrm>
            <a:off x="1328224" y="4652965"/>
            <a:ext cx="3229707" cy="190226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91"/>
          <a:stretch/>
        </p:blipFill>
        <p:spPr>
          <a:xfrm>
            <a:off x="7624975" y="4765189"/>
            <a:ext cx="3862175" cy="179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04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10345738" cy="1478570"/>
          </a:xfrm>
        </p:spPr>
        <p:txBody>
          <a:bodyPr/>
          <a:lstStyle/>
          <a:p>
            <a:r>
              <a:rPr lang="tr-TR" cap="none" dirty="0"/>
              <a:t>DIMM: Dual </a:t>
            </a:r>
            <a:r>
              <a:rPr lang="tr-TR" cap="none" dirty="0" err="1"/>
              <a:t>In-line</a:t>
            </a:r>
            <a:r>
              <a:rPr lang="tr-TR" cap="none" dirty="0"/>
              <a:t> Memory </a:t>
            </a:r>
            <a:r>
              <a:rPr lang="tr-TR" cap="none" dirty="0" err="1"/>
              <a:t>Module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428758"/>
            <a:ext cx="10244682" cy="5600700"/>
          </a:xfrm>
        </p:spPr>
        <p:txBody>
          <a:bodyPr>
            <a:normAutofit/>
          </a:bodyPr>
          <a:lstStyle/>
          <a:p>
            <a:r>
              <a:rPr lang="en-US" sz="2400" dirty="0"/>
              <a:t>DIMMs have a </a:t>
            </a:r>
            <a:r>
              <a:rPr lang="en-US" sz="2400" dirty="0">
                <a:solidFill>
                  <a:srgbClr val="FFFF00"/>
                </a:solidFill>
              </a:rPr>
              <a:t>168-pin connector </a:t>
            </a:r>
            <a:r>
              <a:rPr lang="en-US" sz="2400" dirty="0"/>
              <a:t>and, from the advent of the Pentium</a:t>
            </a:r>
            <a:r>
              <a:rPr lang="tr-TR" sz="2400" dirty="0"/>
              <a:t> </a:t>
            </a:r>
            <a:r>
              <a:rPr lang="en-US" sz="2400" dirty="0"/>
              <a:t>processor, a 64-bit path</a:t>
            </a:r>
            <a:r>
              <a:rPr lang="tr-TR" sz="2400" dirty="0"/>
              <a:t>.</a:t>
            </a:r>
          </a:p>
          <a:p>
            <a:r>
              <a:rPr lang="tr-TR" sz="2400" dirty="0"/>
              <a:t>32-bit </a:t>
            </a:r>
            <a:r>
              <a:rPr lang="tr-TR" sz="2400" dirty="0" err="1"/>
              <a:t>path</a:t>
            </a:r>
            <a:r>
              <a:rPr lang="tr-TR" sz="2400" dirty="0"/>
              <a:t> </a:t>
            </a:r>
            <a:r>
              <a:rPr lang="tr-TR" sz="2400" dirty="0">
                <a:sym typeface="Wingdings" panose="05000000000000000000" pitchFamily="2" charset="2"/>
              </a:rPr>
              <a:t> 2</a:t>
            </a:r>
            <a:r>
              <a:rPr lang="tr-TR" sz="2400" baseline="30000" dirty="0">
                <a:sym typeface="Wingdings" panose="05000000000000000000" pitchFamily="2" charset="2"/>
              </a:rPr>
              <a:t>32</a:t>
            </a:r>
            <a:r>
              <a:rPr lang="tr-TR" sz="2400" dirty="0">
                <a:sym typeface="Wingdings" panose="05000000000000000000" pitchFamily="2" charset="2"/>
              </a:rPr>
              <a:t> = </a:t>
            </a:r>
            <a:r>
              <a:rPr lang="tr-TR" sz="2400" dirty="0"/>
              <a:t>4,294,967,296 </a:t>
            </a:r>
            <a:r>
              <a:rPr lang="tr-TR" sz="2400" dirty="0" err="1"/>
              <a:t>values</a:t>
            </a:r>
            <a:endParaRPr lang="tr-TR" sz="2400" dirty="0"/>
          </a:p>
          <a:p>
            <a:r>
              <a:rPr lang="tr-TR" sz="2400" dirty="0"/>
              <a:t>64-bit </a:t>
            </a:r>
            <a:r>
              <a:rPr lang="tr-TR" sz="2400" dirty="0" err="1"/>
              <a:t>path</a:t>
            </a:r>
            <a:r>
              <a:rPr lang="tr-TR" sz="2400" dirty="0"/>
              <a:t> </a:t>
            </a:r>
            <a:r>
              <a:rPr lang="tr-TR" sz="2400" dirty="0">
                <a:sym typeface="Wingdings" panose="05000000000000000000" pitchFamily="2" charset="2"/>
              </a:rPr>
              <a:t> 2</a:t>
            </a:r>
            <a:r>
              <a:rPr lang="tr-TR" sz="2400" baseline="30000" dirty="0">
                <a:sym typeface="Wingdings" panose="05000000000000000000" pitchFamily="2" charset="2"/>
              </a:rPr>
              <a:t>64</a:t>
            </a:r>
            <a:r>
              <a:rPr lang="tr-TR" sz="2400" dirty="0">
                <a:sym typeface="Wingdings" panose="05000000000000000000" pitchFamily="2" charset="2"/>
              </a:rPr>
              <a:t> = </a:t>
            </a:r>
            <a:r>
              <a:rPr lang="tr-TR" sz="2400" dirty="0"/>
              <a:t>18,446,744,073,709,551,616 </a:t>
            </a:r>
            <a:r>
              <a:rPr lang="tr-TR" sz="2400" dirty="0" err="1"/>
              <a:t>values</a:t>
            </a:r>
            <a:r>
              <a:rPr lang="tr-TR" sz="2400" dirty="0"/>
              <a:t>.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78" y="3350256"/>
            <a:ext cx="5498539" cy="3337999"/>
          </a:xfrm>
          <a:prstGeom prst="rect">
            <a:avLst/>
          </a:prstGeom>
        </p:spPr>
      </p:pic>
      <p:grpSp>
        <p:nvGrpSpPr>
          <p:cNvPr id="6" name="Grup 5"/>
          <p:cNvGrpSpPr/>
          <p:nvPr/>
        </p:nvGrpSpPr>
        <p:grpSpPr>
          <a:xfrm>
            <a:off x="9172135" y="2152357"/>
            <a:ext cx="3019865" cy="4705643"/>
            <a:chOff x="8730600" y="1896784"/>
            <a:chExt cx="3087905" cy="4643438"/>
          </a:xfrm>
        </p:grpSpPr>
        <p:sp>
          <p:nvSpPr>
            <p:cNvPr id="5" name="Dikdörtgen 4"/>
            <p:cNvSpPr/>
            <p:nvPr/>
          </p:nvSpPr>
          <p:spPr>
            <a:xfrm>
              <a:off x="8730600" y="1896785"/>
              <a:ext cx="3087905" cy="46434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Resim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600" y="1896784"/>
              <a:ext cx="3087905" cy="4643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4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23131" y="0"/>
            <a:ext cx="10345738" cy="1157288"/>
          </a:xfrm>
        </p:spPr>
        <p:txBody>
          <a:bodyPr/>
          <a:lstStyle/>
          <a:p>
            <a:r>
              <a:rPr lang="tr-TR" cap="none" dirty="0" err="1"/>
              <a:t>Evolution</a:t>
            </a:r>
            <a:r>
              <a:rPr lang="tr-TR" cap="none" dirty="0"/>
              <a:t> of DDR Ram</a:t>
            </a:r>
            <a:endParaRPr lang="en-US" cap="none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4" y="764024"/>
            <a:ext cx="5984262" cy="6093976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>
            <a:off x="6228556" y="292894"/>
            <a:ext cx="609600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The most common DIMM types</a:t>
            </a:r>
            <a:endParaRPr lang="tr-TR" sz="2400" b="1" dirty="0">
              <a:solidFill>
                <a:srgbClr val="FF0000"/>
              </a:solidFill>
              <a:latin typeface="+mj-lt"/>
            </a:endParaRP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1. 72-pin SO-DIMM</a:t>
            </a: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2. 100-pin DIMM, </a:t>
            </a:r>
            <a:r>
              <a:rPr lang="tr-TR" sz="2200" dirty="0" err="1">
                <a:latin typeface="+mj-lt"/>
              </a:rPr>
              <a:t>used</a:t>
            </a:r>
            <a:r>
              <a:rPr lang="tr-TR" sz="2200" dirty="0">
                <a:latin typeface="+mj-lt"/>
              </a:rPr>
              <a:t> </a:t>
            </a:r>
            <a:r>
              <a:rPr lang="tr-TR" sz="2200" dirty="0" err="1">
                <a:latin typeface="+mj-lt"/>
              </a:rPr>
              <a:t>for</a:t>
            </a:r>
            <a:r>
              <a:rPr lang="tr-TR" sz="2200" dirty="0">
                <a:latin typeface="+mj-lt"/>
              </a:rPr>
              <a:t> printer SDRAM</a:t>
            </a: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3. 144-pin SO-DIMM, </a:t>
            </a:r>
            <a:r>
              <a:rPr lang="tr-TR" sz="2200" dirty="0" err="1">
                <a:latin typeface="+mj-lt"/>
              </a:rPr>
              <a:t>used</a:t>
            </a:r>
            <a:r>
              <a:rPr lang="tr-TR" sz="2200" dirty="0">
                <a:latin typeface="+mj-lt"/>
              </a:rPr>
              <a:t> </a:t>
            </a:r>
            <a:r>
              <a:rPr lang="tr-TR" sz="2200" dirty="0" err="1">
                <a:latin typeface="+mj-lt"/>
              </a:rPr>
              <a:t>for</a:t>
            </a:r>
            <a:r>
              <a:rPr lang="tr-TR" sz="2200" dirty="0">
                <a:latin typeface="+mj-lt"/>
              </a:rPr>
              <a:t> SDR SDRAM</a:t>
            </a: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4. 168-pin DIMM, </a:t>
            </a:r>
            <a:r>
              <a:rPr lang="tr-TR" sz="2200" dirty="0" err="1">
                <a:latin typeface="+mj-lt"/>
              </a:rPr>
              <a:t>used</a:t>
            </a:r>
            <a:r>
              <a:rPr lang="tr-TR" sz="2200" dirty="0">
                <a:latin typeface="+mj-lt"/>
              </a:rPr>
              <a:t> </a:t>
            </a:r>
            <a:r>
              <a:rPr lang="tr-TR" sz="2200" dirty="0" err="1">
                <a:latin typeface="+mj-lt"/>
              </a:rPr>
              <a:t>for</a:t>
            </a:r>
            <a:r>
              <a:rPr lang="tr-TR" sz="2200" dirty="0">
                <a:latin typeface="+mj-lt"/>
              </a:rPr>
              <a:t> SDR SDRAM</a:t>
            </a: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5. 172-pin </a:t>
            </a:r>
            <a:r>
              <a:rPr lang="tr-TR" sz="2200" dirty="0" err="1">
                <a:latin typeface="+mj-lt"/>
              </a:rPr>
              <a:t>MicroDIMM</a:t>
            </a:r>
            <a:r>
              <a:rPr lang="tr-TR" sz="2200" dirty="0">
                <a:latin typeface="+mj-lt"/>
              </a:rPr>
              <a:t>, </a:t>
            </a:r>
            <a:r>
              <a:rPr lang="tr-TR" sz="2200" dirty="0" err="1">
                <a:latin typeface="+mj-lt"/>
              </a:rPr>
              <a:t>used</a:t>
            </a:r>
            <a:r>
              <a:rPr lang="tr-TR" sz="2200" dirty="0">
                <a:latin typeface="+mj-lt"/>
              </a:rPr>
              <a:t> </a:t>
            </a:r>
            <a:r>
              <a:rPr lang="tr-TR" sz="2200" dirty="0" err="1">
                <a:latin typeface="+mj-lt"/>
              </a:rPr>
              <a:t>for</a:t>
            </a:r>
            <a:r>
              <a:rPr lang="tr-TR" sz="2200" dirty="0">
                <a:latin typeface="+mj-lt"/>
              </a:rPr>
              <a:t> DDR SDRAM</a:t>
            </a: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6. 184-pin DIMM, </a:t>
            </a:r>
            <a:r>
              <a:rPr lang="tr-TR" sz="2200" dirty="0" err="1">
                <a:latin typeface="+mj-lt"/>
              </a:rPr>
              <a:t>used</a:t>
            </a:r>
            <a:r>
              <a:rPr lang="tr-TR" sz="2200" dirty="0">
                <a:latin typeface="+mj-lt"/>
              </a:rPr>
              <a:t> </a:t>
            </a:r>
            <a:r>
              <a:rPr lang="tr-TR" sz="2200" dirty="0" err="1">
                <a:latin typeface="+mj-lt"/>
              </a:rPr>
              <a:t>for</a:t>
            </a:r>
            <a:r>
              <a:rPr lang="tr-TR" sz="2200" dirty="0">
                <a:latin typeface="+mj-lt"/>
              </a:rPr>
              <a:t> DDR SDRAM</a:t>
            </a: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7. 200-pin SO-DIMM, </a:t>
            </a:r>
            <a:r>
              <a:rPr lang="tr-TR" sz="2200" dirty="0" err="1">
                <a:latin typeface="+mj-lt"/>
              </a:rPr>
              <a:t>used</a:t>
            </a:r>
            <a:r>
              <a:rPr lang="tr-TR" sz="2200" dirty="0">
                <a:latin typeface="+mj-lt"/>
              </a:rPr>
              <a:t> </a:t>
            </a:r>
            <a:r>
              <a:rPr lang="tr-TR" sz="2200" dirty="0" err="1">
                <a:latin typeface="+mj-lt"/>
              </a:rPr>
              <a:t>for</a:t>
            </a:r>
            <a:r>
              <a:rPr lang="tr-TR" sz="2200" dirty="0">
                <a:latin typeface="+mj-lt"/>
              </a:rPr>
              <a:t> DDR SDRAM </a:t>
            </a:r>
            <a:r>
              <a:rPr lang="tr-TR" sz="2200" dirty="0" err="1">
                <a:latin typeface="+mj-lt"/>
              </a:rPr>
              <a:t>and</a:t>
            </a:r>
            <a:r>
              <a:rPr lang="tr-TR" sz="2200" dirty="0">
                <a:latin typeface="+mj-lt"/>
              </a:rPr>
              <a:t> DDR2 SDRAM</a:t>
            </a: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8. 204-pin SO-DIMM, </a:t>
            </a:r>
            <a:r>
              <a:rPr lang="tr-TR" sz="2200" dirty="0" err="1">
                <a:latin typeface="+mj-lt"/>
              </a:rPr>
              <a:t>used</a:t>
            </a:r>
            <a:r>
              <a:rPr lang="tr-TR" sz="2200" dirty="0">
                <a:latin typeface="+mj-lt"/>
              </a:rPr>
              <a:t> </a:t>
            </a:r>
            <a:r>
              <a:rPr lang="tr-TR" sz="2200" dirty="0" err="1">
                <a:latin typeface="+mj-lt"/>
              </a:rPr>
              <a:t>for</a:t>
            </a:r>
            <a:r>
              <a:rPr lang="tr-TR" sz="2200" dirty="0">
                <a:latin typeface="+mj-lt"/>
              </a:rPr>
              <a:t> DDR3 SDRAM</a:t>
            </a: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9. 214-pin </a:t>
            </a:r>
            <a:r>
              <a:rPr lang="tr-TR" sz="2200" dirty="0" err="1">
                <a:latin typeface="+mj-lt"/>
              </a:rPr>
              <a:t>MicroDIMM</a:t>
            </a:r>
            <a:r>
              <a:rPr lang="tr-TR" sz="2200" dirty="0">
                <a:latin typeface="+mj-lt"/>
              </a:rPr>
              <a:t>, </a:t>
            </a:r>
            <a:r>
              <a:rPr lang="tr-TR" sz="2200" dirty="0" err="1">
                <a:latin typeface="+mj-lt"/>
              </a:rPr>
              <a:t>used</a:t>
            </a:r>
            <a:r>
              <a:rPr lang="tr-TR" sz="2200" dirty="0">
                <a:latin typeface="+mj-lt"/>
              </a:rPr>
              <a:t> </a:t>
            </a:r>
            <a:r>
              <a:rPr lang="tr-TR" sz="2200" dirty="0" err="1">
                <a:latin typeface="+mj-lt"/>
              </a:rPr>
              <a:t>for</a:t>
            </a:r>
            <a:r>
              <a:rPr lang="tr-TR" sz="2200" dirty="0">
                <a:latin typeface="+mj-lt"/>
              </a:rPr>
              <a:t> DDR2 SDRAM</a:t>
            </a: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10. 240-pin DIMM, </a:t>
            </a:r>
            <a:r>
              <a:rPr lang="tr-TR" sz="2200" dirty="0" err="1">
                <a:latin typeface="+mj-lt"/>
              </a:rPr>
              <a:t>used</a:t>
            </a:r>
            <a:r>
              <a:rPr lang="tr-TR" sz="2200" dirty="0">
                <a:latin typeface="+mj-lt"/>
              </a:rPr>
              <a:t> </a:t>
            </a:r>
            <a:r>
              <a:rPr lang="tr-TR" sz="2200" dirty="0" err="1">
                <a:latin typeface="+mj-lt"/>
              </a:rPr>
              <a:t>for</a:t>
            </a:r>
            <a:r>
              <a:rPr lang="tr-TR" sz="2200" dirty="0">
                <a:latin typeface="+mj-lt"/>
              </a:rPr>
              <a:t> DDR2 SDRAM, DDR3 SDRAM </a:t>
            </a:r>
            <a:r>
              <a:rPr lang="tr-TR" sz="2200" dirty="0" err="1">
                <a:latin typeface="+mj-lt"/>
              </a:rPr>
              <a:t>and</a:t>
            </a:r>
            <a:r>
              <a:rPr lang="tr-TR" sz="2200" dirty="0">
                <a:latin typeface="+mj-lt"/>
              </a:rPr>
              <a:t> FB-DIMM DRAM</a:t>
            </a: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11. 244-pin </a:t>
            </a:r>
            <a:r>
              <a:rPr lang="tr-TR" sz="2200" dirty="0" err="1">
                <a:latin typeface="+mj-lt"/>
              </a:rPr>
              <a:t>MiniDIMM</a:t>
            </a:r>
            <a:r>
              <a:rPr lang="tr-TR" sz="2200" dirty="0">
                <a:latin typeface="+mj-lt"/>
              </a:rPr>
              <a:t>, </a:t>
            </a:r>
            <a:r>
              <a:rPr lang="tr-TR" sz="2200" dirty="0" err="1">
                <a:latin typeface="+mj-lt"/>
              </a:rPr>
              <a:t>used</a:t>
            </a:r>
            <a:r>
              <a:rPr lang="tr-TR" sz="2200" dirty="0">
                <a:latin typeface="+mj-lt"/>
              </a:rPr>
              <a:t> </a:t>
            </a:r>
            <a:r>
              <a:rPr lang="tr-TR" sz="2200" dirty="0" err="1">
                <a:latin typeface="+mj-lt"/>
              </a:rPr>
              <a:t>for</a:t>
            </a:r>
            <a:r>
              <a:rPr lang="tr-TR" sz="2200" dirty="0">
                <a:latin typeface="+mj-lt"/>
              </a:rPr>
              <a:t> DDR2 SDRAM</a:t>
            </a:r>
          </a:p>
          <a:p>
            <a:pPr fontAlgn="base">
              <a:spcBef>
                <a:spcPts val="600"/>
              </a:spcBef>
            </a:pPr>
            <a:r>
              <a:rPr lang="tr-TR" sz="2200" dirty="0">
                <a:latin typeface="+mj-lt"/>
              </a:rPr>
              <a:t>12. 284-pin DIMM, </a:t>
            </a:r>
            <a:r>
              <a:rPr lang="tr-TR" sz="2200" dirty="0" err="1">
                <a:latin typeface="+mj-lt"/>
              </a:rPr>
              <a:t>used</a:t>
            </a:r>
            <a:r>
              <a:rPr lang="tr-TR" sz="2200" dirty="0">
                <a:latin typeface="+mj-lt"/>
              </a:rPr>
              <a:t> </a:t>
            </a:r>
            <a:r>
              <a:rPr lang="tr-TR" sz="2200" dirty="0" err="1">
                <a:latin typeface="+mj-lt"/>
              </a:rPr>
              <a:t>for</a:t>
            </a:r>
            <a:r>
              <a:rPr lang="tr-TR" sz="2200" dirty="0">
                <a:latin typeface="+mj-lt"/>
              </a:rPr>
              <a:t> DDR4 SDRAM</a:t>
            </a:r>
            <a:endParaRPr lang="tr-TR" sz="2200" b="0" i="0" u="none" strike="noStrike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188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/>
              <a:t>Central </a:t>
            </a:r>
            <a:r>
              <a:rPr lang="tr-TR" cap="none" dirty="0" err="1"/>
              <a:t>Processing</a:t>
            </a:r>
            <a:r>
              <a:rPr lang="tr-TR" cap="none" dirty="0"/>
              <a:t> </a:t>
            </a:r>
            <a:r>
              <a:rPr lang="tr-TR" cap="none" dirty="0" err="1"/>
              <a:t>Unit</a:t>
            </a:r>
            <a:r>
              <a:rPr lang="tr-TR" cap="none" dirty="0"/>
              <a:t> (CPU)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309162"/>
            <a:ext cx="9905999" cy="5250426"/>
          </a:xfrm>
        </p:spPr>
        <p:txBody>
          <a:bodyPr>
            <a:normAutofit/>
          </a:bodyPr>
          <a:lstStyle/>
          <a:p>
            <a:r>
              <a:rPr lang="en-US" sz="2400" dirty="0"/>
              <a:t>Alternately referred to as a </a:t>
            </a:r>
            <a:r>
              <a:rPr lang="en-US" sz="2400" dirty="0">
                <a:solidFill>
                  <a:srgbClr val="FF0000"/>
                </a:solidFill>
              </a:rPr>
              <a:t>processor, central processor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FF0000"/>
                </a:solidFill>
              </a:rPr>
              <a:t>microprocessor</a:t>
            </a:r>
            <a:r>
              <a:rPr lang="en-US" sz="2400" dirty="0"/>
              <a:t>, the CPU</a:t>
            </a:r>
            <a:r>
              <a:rPr lang="tr-TR" sz="2400" dirty="0"/>
              <a:t> </a:t>
            </a:r>
            <a:r>
              <a:rPr lang="en-US" sz="2400" dirty="0"/>
              <a:t>is the </a:t>
            </a:r>
            <a:r>
              <a:rPr lang="en-US" sz="2400" dirty="0">
                <a:solidFill>
                  <a:srgbClr val="FF0000"/>
                </a:solidFill>
              </a:rPr>
              <a:t>central processing unit </a:t>
            </a:r>
            <a:r>
              <a:rPr lang="en-US" sz="2400" dirty="0"/>
              <a:t>of the computer.</a:t>
            </a:r>
            <a:endParaRPr lang="tr-TR" sz="2400" dirty="0"/>
          </a:p>
          <a:p>
            <a:r>
              <a:rPr lang="en-US" sz="2400" dirty="0"/>
              <a:t>CPU</a:t>
            </a:r>
            <a:r>
              <a:rPr lang="tr-TR" sz="2400" dirty="0"/>
              <a:t> </a:t>
            </a:r>
            <a:r>
              <a:rPr lang="en-US" sz="2400" dirty="0"/>
              <a:t>consists of the following features</a:t>
            </a:r>
            <a:r>
              <a:rPr lang="tr-TR" sz="2400" dirty="0"/>
              <a:t>;</a:t>
            </a:r>
          </a:p>
          <a:p>
            <a:pPr lvl="1"/>
            <a:r>
              <a:rPr lang="en-US" sz="2400" dirty="0"/>
              <a:t>CPU is considered as the brain of the computer.</a:t>
            </a:r>
            <a:endParaRPr lang="tr-TR" sz="2400" dirty="0"/>
          </a:p>
          <a:p>
            <a:pPr lvl="1"/>
            <a:r>
              <a:rPr lang="en-US" sz="2400" dirty="0"/>
              <a:t>CPU performs all types of data processing operations.</a:t>
            </a:r>
            <a:endParaRPr lang="tr-TR" sz="2400" dirty="0"/>
          </a:p>
          <a:p>
            <a:pPr lvl="1"/>
            <a:r>
              <a:rPr lang="en-US" sz="2400" dirty="0"/>
              <a:t>It controls the operation of all parts of the computer.</a:t>
            </a:r>
            <a:endParaRPr lang="tr-TR" sz="2400" dirty="0"/>
          </a:p>
          <a:p>
            <a:pPr marL="457200" lvl="1" indent="0">
              <a:buNone/>
            </a:pPr>
            <a:endParaRPr lang="tr-TR" sz="24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44" y="4028103"/>
            <a:ext cx="4270911" cy="25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/>
              <a:t>Central </a:t>
            </a:r>
            <a:r>
              <a:rPr lang="tr-TR" cap="none" dirty="0" err="1"/>
              <a:t>Processing</a:t>
            </a:r>
            <a:r>
              <a:rPr lang="tr-TR" cap="none" dirty="0"/>
              <a:t> </a:t>
            </a:r>
            <a:r>
              <a:rPr lang="tr-TR" cap="none" dirty="0" err="1"/>
              <a:t>Unit</a:t>
            </a:r>
            <a:r>
              <a:rPr lang="tr-TR" cap="none" dirty="0"/>
              <a:t> (CPU)…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309162"/>
            <a:ext cx="9905999" cy="5250426"/>
          </a:xfrm>
        </p:spPr>
        <p:txBody>
          <a:bodyPr>
            <a:normAutofit/>
          </a:bodyPr>
          <a:lstStyle/>
          <a:p>
            <a:r>
              <a:rPr lang="en-US" sz="2400" dirty="0"/>
              <a:t>CPU itself has following </a:t>
            </a:r>
            <a:r>
              <a:rPr lang="tr-TR" sz="2400" dirty="0" err="1"/>
              <a:t>two</a:t>
            </a:r>
            <a:r>
              <a:rPr lang="tr-TR" sz="2400" dirty="0"/>
              <a:t> main</a:t>
            </a:r>
            <a:r>
              <a:rPr lang="en-US" sz="2400" dirty="0"/>
              <a:t> components.</a:t>
            </a:r>
          </a:p>
          <a:p>
            <a:pPr lvl="1"/>
            <a:r>
              <a:rPr lang="en-US" sz="2400" dirty="0"/>
              <a:t>Control Unit</a:t>
            </a:r>
          </a:p>
          <a:p>
            <a:pPr lvl="1"/>
            <a:r>
              <a:rPr lang="en-US" sz="2400" dirty="0"/>
              <a:t>ALU(Arithmetic Logic Unit)</a:t>
            </a:r>
            <a:endParaRPr lang="tr-TR" sz="2400" dirty="0"/>
          </a:p>
        </p:txBody>
      </p:sp>
      <p:grpSp>
        <p:nvGrpSpPr>
          <p:cNvPr id="8" name="Grup 7"/>
          <p:cNvGrpSpPr/>
          <p:nvPr/>
        </p:nvGrpSpPr>
        <p:grpSpPr>
          <a:xfrm>
            <a:off x="2320865" y="2669940"/>
            <a:ext cx="7311117" cy="3999268"/>
            <a:chOff x="4463541" y="2035277"/>
            <a:chExt cx="7335171" cy="4524311"/>
          </a:xfrm>
        </p:grpSpPr>
        <p:sp>
          <p:nvSpPr>
            <p:cNvPr id="7" name="Dikdörtgen 6"/>
            <p:cNvSpPr/>
            <p:nvPr/>
          </p:nvSpPr>
          <p:spPr>
            <a:xfrm>
              <a:off x="4463541" y="2035277"/>
              <a:ext cx="7335171" cy="45243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Resim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281" y="2241484"/>
              <a:ext cx="7165182" cy="4144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53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/>
              <a:t>Control </a:t>
            </a:r>
            <a:r>
              <a:rPr lang="tr-TR" cap="none" dirty="0" err="1"/>
              <a:t>Unit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309162"/>
            <a:ext cx="9905999" cy="5250426"/>
          </a:xfrm>
        </p:spPr>
        <p:txBody>
          <a:bodyPr>
            <a:normAutofit/>
          </a:bodyPr>
          <a:lstStyle/>
          <a:p>
            <a:r>
              <a:rPr lang="tr-TR" dirty="0"/>
              <a:t>C</a:t>
            </a:r>
            <a:r>
              <a:rPr lang="en-US" dirty="0" err="1"/>
              <a:t>ontrols</a:t>
            </a:r>
            <a:r>
              <a:rPr lang="en-US" dirty="0"/>
              <a:t> the operations of all parts of the computer</a:t>
            </a:r>
            <a:r>
              <a:rPr lang="tr-TR" dirty="0"/>
              <a:t>; </a:t>
            </a:r>
            <a:r>
              <a:rPr lang="en-US" dirty="0"/>
              <a:t>but </a:t>
            </a:r>
            <a:r>
              <a:rPr lang="en-US" dirty="0">
                <a:solidFill>
                  <a:srgbClr val="FF0000"/>
                </a:solidFill>
              </a:rPr>
              <a:t>does not carry out </a:t>
            </a:r>
            <a:r>
              <a:rPr lang="en-US" dirty="0"/>
              <a:t>any actual </a:t>
            </a:r>
            <a:r>
              <a:rPr lang="en-US" dirty="0">
                <a:solidFill>
                  <a:srgbClr val="FF0000"/>
                </a:solidFill>
              </a:rPr>
              <a:t>data processing operations</a:t>
            </a:r>
            <a:r>
              <a:rPr lang="en-US" dirty="0"/>
              <a:t>.</a:t>
            </a:r>
            <a:endParaRPr lang="tr-TR" dirty="0"/>
          </a:p>
          <a:p>
            <a:r>
              <a:rPr lang="en-US" dirty="0"/>
              <a:t>Functions of this unit are</a:t>
            </a:r>
            <a:r>
              <a:rPr lang="tr-TR" dirty="0"/>
              <a:t>;</a:t>
            </a:r>
          </a:p>
          <a:p>
            <a:pPr lvl="1"/>
            <a:r>
              <a:rPr lang="en-US" sz="2200" dirty="0"/>
              <a:t>It is responsible </a:t>
            </a:r>
            <a:r>
              <a:rPr lang="en-US" sz="2200" dirty="0">
                <a:solidFill>
                  <a:srgbClr val="FF0000"/>
                </a:solidFill>
              </a:rPr>
              <a:t>for controlling the transfer of data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FF0000"/>
                </a:solidFill>
              </a:rPr>
              <a:t>instructions</a:t>
            </a:r>
            <a:r>
              <a:rPr lang="en-US" sz="2200" dirty="0"/>
              <a:t> among other units of a computer.</a:t>
            </a:r>
            <a:endParaRPr lang="tr-TR" sz="2200" dirty="0"/>
          </a:p>
          <a:p>
            <a:pPr lvl="1"/>
            <a:r>
              <a:rPr lang="en-US" sz="2200" dirty="0"/>
              <a:t>It </a:t>
            </a:r>
            <a:r>
              <a:rPr lang="en-US" sz="2200" dirty="0">
                <a:solidFill>
                  <a:srgbClr val="FF0000"/>
                </a:solidFill>
              </a:rPr>
              <a:t>manages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FF0000"/>
                </a:solidFill>
              </a:rPr>
              <a:t>coordinates</a:t>
            </a:r>
            <a:r>
              <a:rPr lang="en-US" sz="2200" dirty="0"/>
              <a:t> all the units of the computer.</a:t>
            </a:r>
            <a:endParaRPr lang="tr-TR" sz="2200" dirty="0"/>
          </a:p>
          <a:p>
            <a:pPr lvl="1"/>
            <a:r>
              <a:rPr lang="en-US" sz="2200" dirty="0"/>
              <a:t>It </a:t>
            </a:r>
            <a:r>
              <a:rPr lang="en-US" sz="2200" dirty="0">
                <a:solidFill>
                  <a:srgbClr val="FF0000"/>
                </a:solidFill>
              </a:rPr>
              <a:t>obtains the instructions </a:t>
            </a:r>
            <a:r>
              <a:rPr lang="en-US" sz="2200" dirty="0"/>
              <a:t>from the memory</a:t>
            </a:r>
            <a:r>
              <a:rPr lang="en-US" sz="2200" dirty="0">
                <a:solidFill>
                  <a:schemeClr val="tx1"/>
                </a:solidFill>
              </a:rPr>
              <a:t>,</a:t>
            </a:r>
            <a:r>
              <a:rPr lang="en-US" sz="2200" dirty="0">
                <a:solidFill>
                  <a:srgbClr val="FF0000"/>
                </a:solidFill>
              </a:rPr>
              <a:t> interprets </a:t>
            </a:r>
            <a:r>
              <a:rPr lang="en-US" sz="2200" dirty="0"/>
              <a:t>them, and </a:t>
            </a:r>
            <a:r>
              <a:rPr lang="en-US" sz="2200" dirty="0">
                <a:solidFill>
                  <a:srgbClr val="FF0000"/>
                </a:solidFill>
              </a:rPr>
              <a:t>directs the operation </a:t>
            </a:r>
            <a:r>
              <a:rPr lang="en-US" sz="2200" dirty="0"/>
              <a:t>of the computer.</a:t>
            </a:r>
            <a:endParaRPr lang="tr-TR" sz="2200" dirty="0"/>
          </a:p>
          <a:p>
            <a:pPr lvl="1"/>
            <a:r>
              <a:rPr lang="en-US" sz="2200" dirty="0"/>
              <a:t>It </a:t>
            </a:r>
            <a:r>
              <a:rPr lang="en-US" sz="2200" dirty="0">
                <a:solidFill>
                  <a:srgbClr val="FF0000"/>
                </a:solidFill>
              </a:rPr>
              <a:t>communicates with </a:t>
            </a:r>
            <a:r>
              <a:rPr lang="en-US" sz="2200" dirty="0" err="1">
                <a:solidFill>
                  <a:srgbClr val="FF0000"/>
                </a:solidFill>
              </a:rPr>
              <a:t>Input/Output</a:t>
            </a:r>
            <a:r>
              <a:rPr lang="en-US" sz="2200" dirty="0">
                <a:solidFill>
                  <a:srgbClr val="FF0000"/>
                </a:solidFill>
              </a:rPr>
              <a:t> devices </a:t>
            </a:r>
            <a:r>
              <a:rPr lang="en-US" sz="2200" dirty="0"/>
              <a:t>for transfer of data or results from storage.</a:t>
            </a:r>
            <a:endParaRPr lang="tr-TR" sz="2200" dirty="0"/>
          </a:p>
          <a:p>
            <a:pPr lvl="1"/>
            <a:r>
              <a:rPr lang="en-US" sz="2200" dirty="0"/>
              <a:t>It </a:t>
            </a:r>
            <a:r>
              <a:rPr lang="en-US" sz="2200" dirty="0">
                <a:solidFill>
                  <a:srgbClr val="FF0000"/>
                </a:solidFill>
              </a:rPr>
              <a:t>does not process or store </a:t>
            </a:r>
            <a:r>
              <a:rPr lang="en-US" sz="2200" dirty="0"/>
              <a:t>data.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317478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/>
              <a:t>ALU (</a:t>
            </a:r>
            <a:r>
              <a:rPr lang="tr-TR" cap="none" dirty="0" err="1"/>
              <a:t>Arithmetic</a:t>
            </a:r>
            <a:r>
              <a:rPr lang="tr-TR" cap="none" dirty="0"/>
              <a:t> </a:t>
            </a:r>
            <a:r>
              <a:rPr lang="tr-TR" cap="none" dirty="0" err="1"/>
              <a:t>Logic</a:t>
            </a:r>
            <a:r>
              <a:rPr lang="tr-TR" cap="none" dirty="0"/>
              <a:t> </a:t>
            </a:r>
            <a:r>
              <a:rPr lang="tr-TR" cap="none" dirty="0" err="1"/>
              <a:t>Unit</a:t>
            </a:r>
            <a:r>
              <a:rPr lang="tr-TR" cap="none" dirty="0"/>
              <a:t>)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309162"/>
            <a:ext cx="9905999" cy="5250426"/>
          </a:xfrm>
        </p:spPr>
        <p:txBody>
          <a:bodyPr>
            <a:normAutofit/>
          </a:bodyPr>
          <a:lstStyle/>
          <a:p>
            <a:r>
              <a:rPr lang="en-US" sz="2400" dirty="0"/>
              <a:t>This unit consists of two subsections namely</a:t>
            </a:r>
            <a:r>
              <a:rPr lang="tr-TR" sz="2400" dirty="0"/>
              <a:t>;</a:t>
            </a:r>
          </a:p>
          <a:p>
            <a:endParaRPr lang="tr-TR" sz="2400" dirty="0"/>
          </a:p>
          <a:p>
            <a:pPr lvl="1"/>
            <a:r>
              <a:rPr lang="tr-TR" sz="2400" dirty="0" err="1">
                <a:solidFill>
                  <a:srgbClr val="FF0000"/>
                </a:solidFill>
              </a:rPr>
              <a:t>Arithmetic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Section</a:t>
            </a:r>
            <a:r>
              <a:rPr lang="tr-TR" sz="2400" dirty="0">
                <a:solidFill>
                  <a:srgbClr val="FF0000"/>
                </a:solidFill>
              </a:rPr>
              <a:t>: </a:t>
            </a:r>
          </a:p>
          <a:p>
            <a:pPr lvl="2"/>
            <a:r>
              <a:rPr lang="en-US" sz="2400" dirty="0"/>
              <a:t>Function of arithmetic section is to perform arithmetic operations like addition, subtraction, multiplication, and division. </a:t>
            </a:r>
            <a:endParaRPr lang="tr-TR" sz="2400" dirty="0"/>
          </a:p>
          <a:p>
            <a:pPr lvl="1"/>
            <a:r>
              <a:rPr lang="tr-TR" sz="2400" dirty="0" err="1">
                <a:solidFill>
                  <a:srgbClr val="FF0000"/>
                </a:solidFill>
              </a:rPr>
              <a:t>Logic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Section</a:t>
            </a:r>
            <a:r>
              <a:rPr lang="tr-TR" sz="2400" dirty="0">
                <a:solidFill>
                  <a:srgbClr val="FF0000"/>
                </a:solidFill>
              </a:rPr>
              <a:t>:</a:t>
            </a:r>
          </a:p>
          <a:p>
            <a:pPr lvl="2"/>
            <a:r>
              <a:rPr lang="en-US" sz="2400" dirty="0"/>
              <a:t>Function of logic section is to perform logic operations such as comparing, selecting, matching, and merging of data.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89871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 err="1"/>
              <a:t>Speed</a:t>
            </a:r>
            <a:r>
              <a:rPr lang="tr-TR" cap="none" dirty="0"/>
              <a:t> of CPU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309162"/>
            <a:ext cx="9905999" cy="5250426"/>
          </a:xfrm>
        </p:spPr>
        <p:txBody>
          <a:bodyPr>
            <a:normAutofit/>
          </a:bodyPr>
          <a:lstStyle/>
          <a:p>
            <a:r>
              <a:rPr lang="en-US" sz="2400" dirty="0"/>
              <a:t>CPU speed measured in </a:t>
            </a:r>
            <a:r>
              <a:rPr lang="en-US" sz="2400" dirty="0">
                <a:solidFill>
                  <a:srgbClr val="FF0000"/>
                </a:solidFill>
              </a:rPr>
              <a:t>gigahertz </a:t>
            </a:r>
            <a:r>
              <a:rPr lang="en-US" sz="2400" dirty="0"/>
              <a:t>(GHz)</a:t>
            </a:r>
            <a:r>
              <a:rPr lang="tr-TR" sz="2400" dirty="0"/>
              <a:t>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 hertz </a:t>
            </a:r>
            <a:r>
              <a:rPr lang="en-US" sz="2400" dirty="0"/>
              <a:t>(symbol: Hz) is the derived unit of frequency in the International System of Units (SI) and is defined as </a:t>
            </a:r>
            <a:r>
              <a:rPr lang="en-US" sz="2400" dirty="0">
                <a:solidFill>
                  <a:srgbClr val="FF0000"/>
                </a:solidFill>
              </a:rPr>
              <a:t>one cycle per second</a:t>
            </a:r>
            <a:r>
              <a:rPr lang="en-US" sz="2400" dirty="0"/>
              <a:t>.</a:t>
            </a:r>
            <a:endParaRPr lang="tr-TR" sz="2400" dirty="0"/>
          </a:p>
          <a:p>
            <a:pPr lvl="1"/>
            <a:r>
              <a:rPr lang="tr-TR" sz="2400" dirty="0"/>
              <a:t>1 GHz = 1.000.000 </a:t>
            </a:r>
            <a:r>
              <a:rPr lang="tr-TR" sz="2400" dirty="0" err="1"/>
              <a:t>cycle</a:t>
            </a:r>
            <a:r>
              <a:rPr lang="tr-TR" sz="2400" dirty="0"/>
              <a:t> </a:t>
            </a:r>
            <a:r>
              <a:rPr lang="tr-TR" sz="2400" dirty="0" err="1"/>
              <a:t>per</a:t>
            </a:r>
            <a:r>
              <a:rPr lang="tr-TR" sz="2400" dirty="0"/>
              <a:t> </a:t>
            </a:r>
            <a:r>
              <a:rPr lang="tr-TR" sz="2400" dirty="0" err="1"/>
              <a:t>second</a:t>
            </a:r>
            <a:r>
              <a:rPr lang="tr-TR" sz="2400" dirty="0"/>
              <a:t>. (1000MHz)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CPU (machine) cycle </a:t>
            </a:r>
            <a:r>
              <a:rPr lang="en-US" sz="2400" dirty="0"/>
              <a:t>– retrieve, decode, and execute</a:t>
            </a:r>
            <a:r>
              <a:rPr lang="tr-TR" sz="2400" dirty="0"/>
              <a:t> </a:t>
            </a:r>
            <a:r>
              <a:rPr lang="en-US" sz="2400" dirty="0"/>
              <a:t>instruction, then return result to RAM if necessary</a:t>
            </a:r>
            <a:r>
              <a:rPr lang="tr-TR" sz="2400" dirty="0"/>
              <a:t>.</a:t>
            </a:r>
            <a:endParaRPr lang="tr-TR" sz="28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2"/>
          <a:stretch/>
        </p:blipFill>
        <p:spPr>
          <a:xfrm>
            <a:off x="2913182" y="4203291"/>
            <a:ext cx="6362458" cy="26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/>
              <a:t>CPU </a:t>
            </a:r>
            <a:r>
              <a:rPr lang="tr-TR" cap="none" dirty="0" err="1"/>
              <a:t>History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309162"/>
            <a:ext cx="9905999" cy="5250426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</a:rPr>
              <a:t>Baron </a:t>
            </a:r>
            <a:r>
              <a:rPr lang="en-US" sz="2400" dirty="0" err="1">
                <a:solidFill>
                  <a:srgbClr val="FF0000"/>
                </a:solidFill>
              </a:rPr>
              <a:t>Jons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Jackob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Berze</a:t>
            </a:r>
            <a:r>
              <a:rPr lang="tr-TR" sz="2400" dirty="0">
                <a:solidFill>
                  <a:srgbClr val="FF0000"/>
                </a:solidFill>
              </a:rPr>
              <a:t>l</a:t>
            </a:r>
            <a:r>
              <a:rPr lang="en-US" sz="2400" dirty="0" err="1">
                <a:solidFill>
                  <a:srgbClr val="FF0000"/>
                </a:solidFill>
              </a:rPr>
              <a:t>ius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discovers </a:t>
            </a:r>
            <a:r>
              <a:rPr lang="en-US" sz="2400" dirty="0">
                <a:solidFill>
                  <a:srgbClr val="FF0000"/>
                </a:solidFill>
              </a:rPr>
              <a:t>silicon (Si), </a:t>
            </a:r>
            <a:r>
              <a:rPr lang="en-US" sz="2400" dirty="0"/>
              <a:t>which today is the basic component of processors</a:t>
            </a:r>
            <a:r>
              <a:rPr lang="tr-TR" sz="2400" dirty="0"/>
              <a:t> in</a:t>
            </a:r>
            <a:r>
              <a:rPr lang="tr-TR" sz="2400" dirty="0">
                <a:solidFill>
                  <a:srgbClr val="FF0000"/>
                </a:solidFill>
              </a:rPr>
              <a:t>1823</a:t>
            </a:r>
            <a:r>
              <a:rPr lang="en-US" sz="2400" dirty="0"/>
              <a:t>.</a:t>
            </a:r>
            <a:endParaRPr lang="tr-TR" sz="2400" dirty="0"/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John Bardeen, Walter Brattain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FF0000"/>
                </a:solidFill>
              </a:rPr>
              <a:t>William Shockley </a:t>
            </a:r>
            <a:r>
              <a:rPr lang="en-US" sz="2400" dirty="0"/>
              <a:t>invent the </a:t>
            </a:r>
            <a:r>
              <a:rPr lang="en-US" sz="2400" dirty="0">
                <a:solidFill>
                  <a:srgbClr val="FF0000"/>
                </a:solidFill>
              </a:rPr>
              <a:t>first transistor </a:t>
            </a:r>
            <a:r>
              <a:rPr lang="en-US" sz="2400" dirty="0"/>
              <a:t>at the Bell Laboratories on December 23, 1947.</a:t>
            </a:r>
            <a:endParaRPr lang="tr-TR" sz="2400" dirty="0"/>
          </a:p>
          <a:p>
            <a:pPr algn="just"/>
            <a:r>
              <a:rPr lang="en-US" sz="2400" dirty="0"/>
              <a:t>The first integrated circuit was first developed by </a:t>
            </a:r>
            <a:r>
              <a:rPr lang="en-US" sz="2400" dirty="0">
                <a:solidFill>
                  <a:srgbClr val="FF0000"/>
                </a:solidFill>
              </a:rPr>
              <a:t>Robert Noyce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0000"/>
                </a:solidFill>
              </a:rPr>
              <a:t>Fairchild Semiconductor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Jack </a:t>
            </a:r>
            <a:r>
              <a:rPr lang="en-US" sz="2400" dirty="0" err="1">
                <a:solidFill>
                  <a:srgbClr val="FF0000"/>
                </a:solidFill>
              </a:rPr>
              <a:t>Kilby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0000"/>
                </a:solidFill>
              </a:rPr>
              <a:t>Texas Instruments</a:t>
            </a:r>
            <a:r>
              <a:rPr lang="en-US" sz="2400" dirty="0"/>
              <a:t>. The first IC was demonstrated on September 12, 1958.</a:t>
            </a:r>
            <a:endParaRPr lang="tr-TR" sz="2400" dirty="0"/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Intel Corporation </a:t>
            </a:r>
            <a:r>
              <a:rPr lang="en-US" sz="2400" dirty="0"/>
              <a:t>was founded by </a:t>
            </a:r>
            <a:r>
              <a:rPr lang="en-US" sz="2400" dirty="0">
                <a:solidFill>
                  <a:srgbClr val="FF0000"/>
                </a:solidFill>
              </a:rPr>
              <a:t>Robert Noyce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Gordon Moore </a:t>
            </a:r>
            <a:r>
              <a:rPr lang="en-US" sz="2400" dirty="0"/>
              <a:t>in 1968.</a:t>
            </a:r>
            <a:endParaRPr lang="tr-TR" sz="2400" dirty="0"/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AMD (Advanced Micro Devices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  <a:r>
              <a:rPr lang="en-US" sz="2400" dirty="0"/>
              <a:t>was founded on May 1, 1969.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09001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129004"/>
            <a:ext cx="9905998" cy="1478570"/>
          </a:xfrm>
        </p:spPr>
        <p:txBody>
          <a:bodyPr/>
          <a:lstStyle/>
          <a:p>
            <a:r>
              <a:rPr lang="tr-TR" cap="none" dirty="0"/>
              <a:t>CPU </a:t>
            </a:r>
            <a:r>
              <a:rPr lang="tr-TR" cap="none" dirty="0" err="1"/>
              <a:t>History</a:t>
            </a:r>
            <a:r>
              <a:rPr lang="tr-TR" cap="none" dirty="0"/>
              <a:t>…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309162"/>
            <a:ext cx="9905999" cy="525042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 CPU was first developed at </a:t>
            </a:r>
            <a:r>
              <a:rPr lang="en-US" sz="2400" dirty="0">
                <a:solidFill>
                  <a:srgbClr val="FF0000"/>
                </a:solidFill>
              </a:rPr>
              <a:t>Intel </a:t>
            </a:r>
            <a:r>
              <a:rPr lang="en-US" sz="2400" dirty="0"/>
              <a:t>with the help of </a:t>
            </a:r>
            <a:r>
              <a:rPr lang="en-US" sz="2400" dirty="0">
                <a:solidFill>
                  <a:srgbClr val="FF0000"/>
                </a:solidFill>
              </a:rPr>
              <a:t>Ted Hoff </a:t>
            </a:r>
            <a:r>
              <a:rPr lang="en-US" sz="2400" dirty="0"/>
              <a:t>and others in the early 1970's. </a:t>
            </a:r>
            <a:endParaRPr lang="tr-TR" sz="2400" dirty="0"/>
          </a:p>
          <a:p>
            <a:pPr algn="just"/>
            <a:r>
              <a:rPr lang="en-US" sz="2400" dirty="0"/>
              <a:t>The first processor released by Intel was the </a:t>
            </a:r>
            <a:r>
              <a:rPr lang="en-US" sz="2400" dirty="0">
                <a:solidFill>
                  <a:srgbClr val="FF0000"/>
                </a:solidFill>
              </a:rPr>
              <a:t>4004 processor</a:t>
            </a:r>
            <a:r>
              <a:rPr lang="tr-TR" sz="2400" dirty="0">
                <a:solidFill>
                  <a:srgbClr val="FF0000"/>
                </a:solidFill>
              </a:rPr>
              <a:t>. </a:t>
            </a:r>
          </a:p>
          <a:p>
            <a:pPr algn="just"/>
            <a:endParaRPr lang="tr-TR" sz="2800" dirty="0">
              <a:solidFill>
                <a:srgbClr val="FFFF00"/>
              </a:solidFill>
            </a:endParaRPr>
          </a:p>
          <a:p>
            <a:pPr algn="just"/>
            <a:r>
              <a:rPr lang="en-US" sz="2400" dirty="0"/>
              <a:t>The 4004 </a:t>
            </a:r>
            <a:endParaRPr lang="tr-TR" sz="2400" dirty="0"/>
          </a:p>
          <a:p>
            <a:pPr lvl="1" algn="just"/>
            <a:r>
              <a:rPr lang="en-US" sz="2400" dirty="0"/>
              <a:t>had 2,300 transistors, </a:t>
            </a:r>
            <a:endParaRPr lang="tr-TR" sz="2400" dirty="0"/>
          </a:p>
          <a:p>
            <a:pPr lvl="1" algn="just"/>
            <a:r>
              <a:rPr lang="en-US" sz="2400" dirty="0"/>
              <a:t>performed 60,000 OPS (operations per second), </a:t>
            </a:r>
            <a:endParaRPr lang="tr-TR" sz="2400" dirty="0"/>
          </a:p>
          <a:p>
            <a:pPr lvl="1" algn="just"/>
            <a:r>
              <a:rPr lang="en-US" sz="2400" dirty="0"/>
              <a:t>addressed 640 bytes of memory, </a:t>
            </a:r>
            <a:endParaRPr lang="tr-TR" sz="2400" dirty="0"/>
          </a:p>
          <a:p>
            <a:pPr lvl="1" algn="just"/>
            <a:r>
              <a:rPr lang="en-US" sz="2400" dirty="0"/>
              <a:t>and cost $200.00.</a:t>
            </a:r>
            <a:endParaRPr lang="tr-TR" sz="2400" dirty="0">
              <a:solidFill>
                <a:srgbClr val="FFFF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1"/>
          <a:stretch/>
        </p:blipFill>
        <p:spPr>
          <a:xfrm>
            <a:off x="8299938" y="2694899"/>
            <a:ext cx="3892063" cy="403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38955"/>
      </p:ext>
    </p:extLst>
  </p:cSld>
  <p:clrMapOvr>
    <a:masterClrMapping/>
  </p:clrMapOvr>
</p:sld>
</file>

<file path=ppt/theme/theme1.xml><?xml version="1.0" encoding="utf-8"?>
<a:theme xmlns:a="http://schemas.openxmlformats.org/drawingml/2006/main" name="Kırpma">
  <a:themeElements>
    <a:clrScheme name="Kırpma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Kırpma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ırpma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Kırpma</Template>
  <TotalTime>1813</TotalTime>
  <Words>1788</Words>
  <Application>Microsoft Office PowerPoint</Application>
  <PresentationFormat>Geniş ekran</PresentationFormat>
  <Paragraphs>210</Paragraphs>
  <Slides>28</Slides>
  <Notes>27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2" baseType="lpstr">
      <vt:lpstr>Arial</vt:lpstr>
      <vt:lpstr>Calibri</vt:lpstr>
      <vt:lpstr>Franklin Gothic Book</vt:lpstr>
      <vt:lpstr>Kırpma</vt:lpstr>
      <vt:lpstr>CATEGORIES OF PERSONAL COMPUTER HARDWARE CONT.  </vt:lpstr>
      <vt:lpstr>Six Categories of Hardware: 4. Processing </vt:lpstr>
      <vt:lpstr>Central Processing Unit (CPU)</vt:lpstr>
      <vt:lpstr>Central Processing Unit (CPU)…</vt:lpstr>
      <vt:lpstr>Control Unit</vt:lpstr>
      <vt:lpstr>ALU (Arithmetic Logic Unit)</vt:lpstr>
      <vt:lpstr>Speed of CPU</vt:lpstr>
      <vt:lpstr>CPU History</vt:lpstr>
      <vt:lpstr>CPU History…</vt:lpstr>
      <vt:lpstr>CPU History…</vt:lpstr>
      <vt:lpstr>AMD Processors</vt:lpstr>
      <vt:lpstr>Intel Processors</vt:lpstr>
      <vt:lpstr>ARM CPU </vt:lpstr>
      <vt:lpstr>What's Inside a CPU </vt:lpstr>
      <vt:lpstr>Random Access Memory (RAM)</vt:lpstr>
      <vt:lpstr>Types of RAM: SRAM</vt:lpstr>
      <vt:lpstr>Characteristic of Static RAM</vt:lpstr>
      <vt:lpstr>Types of RAM: DRAM (Dynamic)</vt:lpstr>
      <vt:lpstr>Characteristics of Dynamic RAM</vt:lpstr>
      <vt:lpstr>What is Random Access Memory? </vt:lpstr>
      <vt:lpstr>Synchronous DRAM (SD-RAM)</vt:lpstr>
      <vt:lpstr>Double Data Rate RAM (DDR-RAM)</vt:lpstr>
      <vt:lpstr>Example</vt:lpstr>
      <vt:lpstr>Rambus Double Data Rate RAM (RDRAM)</vt:lpstr>
      <vt:lpstr>Types of RAM According to Connection Modules</vt:lpstr>
      <vt:lpstr>SIMM: Single In-line Memory Module</vt:lpstr>
      <vt:lpstr>DIMM: Dual In-line Memory Module</vt:lpstr>
      <vt:lpstr>Evolution of DDR 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TECHNOLOGIES AND COMPUTATIONAL THINKING</dc:title>
  <dc:creator>Mehmet Fatih ERKOÇ</dc:creator>
  <cp:lastModifiedBy>emirhan öztürk</cp:lastModifiedBy>
  <cp:revision>765</cp:revision>
  <dcterms:created xsi:type="dcterms:W3CDTF">2018-10-03T20:01:35Z</dcterms:created>
  <dcterms:modified xsi:type="dcterms:W3CDTF">2020-11-13T19:44:15Z</dcterms:modified>
</cp:coreProperties>
</file>